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35"/>
  </p:notesMasterIdLst>
  <p:sldIdLst>
    <p:sldId id="2950" r:id="rId5"/>
    <p:sldId id="2978" r:id="rId6"/>
    <p:sldId id="2959" r:id="rId7"/>
    <p:sldId id="2958" r:id="rId8"/>
    <p:sldId id="2960" r:id="rId9"/>
    <p:sldId id="2952" r:id="rId10"/>
    <p:sldId id="2953" r:id="rId11"/>
    <p:sldId id="2954" r:id="rId12"/>
    <p:sldId id="2955" r:id="rId13"/>
    <p:sldId id="2956" r:id="rId14"/>
    <p:sldId id="2957" r:id="rId15"/>
    <p:sldId id="2963" r:id="rId16"/>
    <p:sldId id="2964" r:id="rId17"/>
    <p:sldId id="2965" r:id="rId18"/>
    <p:sldId id="2962" r:id="rId19"/>
    <p:sldId id="2961" r:id="rId20"/>
    <p:sldId id="2966" r:id="rId21"/>
    <p:sldId id="2967" r:id="rId22"/>
    <p:sldId id="2970" r:id="rId23"/>
    <p:sldId id="2969" r:id="rId24"/>
    <p:sldId id="2968" r:id="rId25"/>
    <p:sldId id="2971" r:id="rId26"/>
    <p:sldId id="2972" r:id="rId27"/>
    <p:sldId id="2976" r:id="rId28"/>
    <p:sldId id="2979" r:id="rId29"/>
    <p:sldId id="2949" r:id="rId30"/>
    <p:sldId id="2977" r:id="rId31"/>
    <p:sldId id="2973" r:id="rId32"/>
    <p:sldId id="2974" r:id="rId33"/>
    <p:sldId id="2975" r:id="rId34"/>
  </p:sldIdLst>
  <p:sldSz cx="9144000" cy="5143500" type="screen16x9"/>
  <p:notesSz cx="6858000" cy="2543175"/>
  <p:embeddedFontLst>
    <p:embeddedFont>
      <p:font typeface="Arial Black" panose="020B0A040201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124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126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11/11/the-state-of-java-developers-reflections-on-devoxx-2019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windows-kernel-internals/windows-sandbox/ba-p/301849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sandbox/windows-sandbox-configure-using-wsb-file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posts/top-developer-tools-2019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9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https://technology.amis.nl/2019/11/11/the-state-of-java-developers-reflections-on-devoxx-2019/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11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15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05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https://techcommunity.microsoft.com/t5/windows-kernel-internals/windows-sandbox/ba-p/301849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https://docs.microsoft.com/en-us/windows/security/threat-protection/windows-sandbox/windows-sandbox-configure-using-wsb-file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https://stackshare.io/posts/top-developer-tools-2019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98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Code Cafe Online - 4th May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sandbox/windows-sandbox-configure-using-wsb-fi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Windows-Sandbox-Configurati-f2c863dc" TargetMode="External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Ztuv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irectpoll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b="0" dirty="0"/>
              <a:t>Code Café Online</a:t>
            </a:r>
            <a:br>
              <a:rPr lang="en-US" b="0" dirty="0"/>
            </a:b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 err="1"/>
              <a:t>DBeaver</a:t>
            </a:r>
            <a:br>
              <a:rPr lang="en-US" sz="2400" b="0" dirty="0"/>
            </a:br>
            <a:r>
              <a:rPr lang="en-US" sz="2400" b="0" dirty="0" err="1"/>
              <a:t>DirectPoll</a:t>
            </a:r>
            <a:br>
              <a:rPr lang="en-US" sz="2400" b="0" dirty="0"/>
            </a:br>
            <a:r>
              <a:rPr lang="en-US" sz="2400" b="0" dirty="0" err="1"/>
              <a:t>Devoxx</a:t>
            </a:r>
            <a:br>
              <a:rPr lang="en-US" sz="2400" b="0" dirty="0"/>
            </a:br>
            <a:r>
              <a:rPr lang="en-US" sz="2400" b="0" dirty="0"/>
              <a:t>Windows Sandbox</a:t>
            </a:r>
            <a:endParaRPr lang="nl-NL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 Cafe Online - 4th May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" name="Picture 2" descr="image">
            <a:extLst>
              <a:ext uri="{FF2B5EF4-FFF2-40B4-BE49-F238E27FC236}">
                <a16:creationId xmlns:a16="http://schemas.microsoft.com/office/drawing/2014/main" id="{FAA0F421-53B7-4B2A-9D0B-C4C6174F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2" y="2848177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ED5399-64DD-410B-8751-6D19C5824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03" y="3079750"/>
            <a:ext cx="1607083" cy="8568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A22F017-A988-427A-8430-4A4B2CCA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50" y="2342460"/>
            <a:ext cx="1684166" cy="30482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336159F-437F-4E62-BA85-ECCC8389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7" y="1071673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BB313-DAA8-47EC-A5D5-6237A309E772}"/>
              </a:ext>
            </a:extLst>
          </p:cNvPr>
          <p:cNvSpPr txBox="1"/>
          <p:nvPr/>
        </p:nvSpPr>
        <p:spPr>
          <a:xfrm>
            <a:off x="6678470" y="4760811"/>
            <a:ext cx="23868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Resources: https://bit.ly/codecafe0405</a:t>
            </a:r>
            <a:endParaRPr lang="en-NL" sz="1100" i="1" dirty="0" err="1"/>
          </a:p>
        </p:txBody>
      </p:sp>
      <p:pic>
        <p:nvPicPr>
          <p:cNvPr id="12" name="Snagit_SNG84A">
            <a:extLst>
              <a:ext uri="{FF2B5EF4-FFF2-40B4-BE49-F238E27FC236}">
                <a16:creationId xmlns:a16="http://schemas.microsoft.com/office/drawing/2014/main" id="{61027745-E041-494C-B4E7-39A63499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092" y="4738760"/>
            <a:ext cx="213378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48B-D25E-48D7-A268-B042DA19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Wait</a:t>
            </a:r>
            <a:r>
              <a:rPr lang="nl-NL" dirty="0"/>
              <a:t>…. </a:t>
            </a:r>
            <a:r>
              <a:rPr lang="nl-NL" dirty="0" err="1"/>
              <a:t>There</a:t>
            </a:r>
            <a:r>
              <a:rPr lang="nl-NL" dirty="0"/>
              <a:t> is more…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6F5B-CAA2-4C1F-A27E-8FA449DB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EDB0-32E6-455E-A785-3174D87C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" y="773803"/>
            <a:ext cx="2866763" cy="4022623"/>
          </a:xfrm>
          <a:prstGeom prst="rect">
            <a:avLst/>
          </a:prstGeom>
        </p:spPr>
      </p:pic>
      <p:pic>
        <p:nvPicPr>
          <p:cNvPr id="9" name="Snagit_SNG848">
            <a:extLst>
              <a:ext uri="{FF2B5EF4-FFF2-40B4-BE49-F238E27FC236}">
                <a16:creationId xmlns:a16="http://schemas.microsoft.com/office/drawing/2014/main" id="{C2AC8524-0008-4EF2-A1C0-95E4861A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42" y="454572"/>
            <a:ext cx="2562908" cy="2496215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82D080D-869C-47B2-9279-971EB54F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57" y="955328"/>
            <a:ext cx="3047543" cy="2359092"/>
          </a:xfrm>
          <a:prstGeom prst="rect">
            <a:avLst/>
          </a:prstGeom>
        </p:spPr>
      </p:pic>
      <p:pic>
        <p:nvPicPr>
          <p:cNvPr id="13" name="Snagit_SNG84B">
            <a:extLst>
              <a:ext uri="{FF2B5EF4-FFF2-40B4-BE49-F238E27FC236}">
                <a16:creationId xmlns:a16="http://schemas.microsoft.com/office/drawing/2014/main" id="{F116C91F-8D10-4131-B233-E7283962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837" y="3388670"/>
            <a:ext cx="3140792" cy="1466830"/>
          </a:xfrm>
          <a:prstGeom prst="rect">
            <a:avLst/>
          </a:prstGeom>
        </p:spPr>
      </p:pic>
      <p:pic>
        <p:nvPicPr>
          <p:cNvPr id="7" name="Snagit_SNG845">
            <a:extLst>
              <a:ext uri="{FF2B5EF4-FFF2-40B4-BE49-F238E27FC236}">
                <a16:creationId xmlns:a16="http://schemas.microsoft.com/office/drawing/2014/main" id="{012BB096-FC35-40B6-A54B-9F626B82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4381" y="1820176"/>
            <a:ext cx="2866763" cy="964938"/>
          </a:xfrm>
        </p:spPr>
      </p:pic>
    </p:spTree>
    <p:extLst>
      <p:ext uri="{BB962C8B-B14F-4D97-AF65-F5344CB8AC3E}">
        <p14:creationId xmlns:p14="http://schemas.microsoft.com/office/powerpoint/2010/main" val="22416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BDF4-8F6E-4A67-966D-B3FD0A2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99424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C1CE-5D1F-4C10-8F04-3D24413C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Intermezzo: </a:t>
            </a:r>
            <a:r>
              <a:rPr lang="nl-NL" dirty="0" err="1"/>
              <a:t>Powerpoint</a:t>
            </a:r>
            <a:r>
              <a:rPr lang="nl-NL" dirty="0"/>
              <a:t> Design </a:t>
            </a:r>
            <a:r>
              <a:rPr lang="nl-NL" dirty="0" err="1"/>
              <a:t>Ideas</a:t>
            </a:r>
            <a:endParaRPr lang="en-NL" dirty="0"/>
          </a:p>
        </p:txBody>
      </p:sp>
      <p:pic>
        <p:nvPicPr>
          <p:cNvPr id="7" name="Snagit_SNG82F">
            <a:extLst>
              <a:ext uri="{FF2B5EF4-FFF2-40B4-BE49-F238E27FC236}">
                <a16:creationId xmlns:a16="http://schemas.microsoft.com/office/drawing/2014/main" id="{3596765F-F9D2-4B7E-8878-61295D2C2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2" y="792000"/>
            <a:ext cx="6623050" cy="315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FD1B9-0AFE-4A36-9C5D-403D5D44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9" name="Snagit_SNG834">
            <a:extLst>
              <a:ext uri="{FF2B5EF4-FFF2-40B4-BE49-F238E27FC236}">
                <a16:creationId xmlns:a16="http://schemas.microsoft.com/office/drawing/2014/main" id="{60056FB7-8A1B-4C49-B410-705ED0A9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05" y="1676953"/>
            <a:ext cx="6548285" cy="317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1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09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Warning</a:t>
            </a:r>
            <a:r>
              <a:rPr lang="nl-NL" dirty="0"/>
              <a:t>: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VirtualBox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After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“</a:t>
            </a:r>
            <a:r>
              <a:rPr lang="nl-NL" dirty="0" err="1"/>
              <a:t>undo</a:t>
            </a:r>
            <a:r>
              <a:rPr lang="nl-NL" dirty="0"/>
              <a:t>” Windows </a:t>
            </a:r>
            <a:r>
              <a:rPr lang="nl-NL" dirty="0" err="1"/>
              <a:t>virtualization</a:t>
            </a:r>
            <a:r>
              <a:rPr lang="nl-NL" dirty="0"/>
              <a:t> in order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VirtualBox</a:t>
            </a:r>
            <a:r>
              <a:rPr lang="nl-NL" dirty="0"/>
              <a:t> </a:t>
            </a:r>
            <a:r>
              <a:rPr lang="nl-NL" dirty="0" err="1"/>
              <a:t>again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71" y="936000"/>
            <a:ext cx="3884229" cy="232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1D2814E8-8EC1-47CD-BA81-B0399145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Inside the Sandbox</a:t>
            </a:r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8B522AC2-C96E-4A7F-9118-7189741D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1618200"/>
            <a:ext cx="3744000" cy="1965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F33BA-5518-41FB-91C9-9B9A33E1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B2315C1-DBFF-4B8B-9A93-B9E8344A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440001"/>
            <a:ext cx="4500000" cy="225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stop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its</a:t>
            </a:r>
            <a:r>
              <a:rPr lang="nl-NL" dirty="0"/>
              <a:t> contents is </a:t>
            </a:r>
            <a:r>
              <a:rPr lang="nl-NL" dirty="0" err="1"/>
              <a:t>destroyed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Sandbox</a:t>
            </a:r>
            <a:r>
              <a:rPr lang="nl-NL" dirty="0"/>
              <a:t> has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IP </a:t>
            </a:r>
            <a:r>
              <a:rPr lang="nl-NL" dirty="0" err="1"/>
              <a:t>address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over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Host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vice</a:t>
            </a:r>
            <a:r>
              <a:rPr lang="nl-NL" dirty="0"/>
              <a:t> versa)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Folders on host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shared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nl-NL" dirty="0"/>
          </a:p>
          <a:p>
            <a:pPr lvl="1"/>
            <a:r>
              <a:rPr lang="nl-NL" dirty="0" err="1"/>
              <a:t>Mapped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Sandbox</a:t>
            </a:r>
            <a:br>
              <a:rPr lang="nl-NL" dirty="0"/>
            </a:br>
            <a:r>
              <a:rPr lang="en-US" b="1" dirty="0"/>
              <a:t>C:\users\wdagutilityaccount\desktop\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A489-0E6C-4A21-97E5-DE4DB2F2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50" y="1891341"/>
            <a:ext cx="3605048" cy="13227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2C182-79AA-4E5F-B35B-6C145EAF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50" y="228333"/>
            <a:ext cx="3250800" cy="155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F3CF2-064F-4E4C-98BA-60A029613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50" y="3451651"/>
            <a:ext cx="1841980" cy="13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954289-B7FD-482B-B2C8-5E534ED715A9}"/>
              </a:ext>
            </a:extLst>
          </p:cNvPr>
          <p:cNvSpPr/>
          <p:nvPr/>
        </p:nvSpPr>
        <p:spPr>
          <a:xfrm>
            <a:off x="458785" y="1393723"/>
            <a:ext cx="3551844" cy="3362632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D08D2-900C-46ED-A72D-3D6566E5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Folder </a:t>
            </a:r>
            <a:r>
              <a:rPr lang="nl-NL" dirty="0" err="1"/>
              <a:t>Mapping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Host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504C-1537-445E-89AC-DD7D10D7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03615-58CE-4C7D-B7F2-C931EFA2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ED74C-E379-4CE3-B7E6-0024A3F0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9" y="1407478"/>
            <a:ext cx="4837006" cy="3452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EC99-849B-4F13-BB34-8419BBAA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225" y="155662"/>
            <a:ext cx="3551844" cy="188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0525B4-AD09-41D0-9954-CEBF952174F7}"/>
              </a:ext>
            </a:extLst>
          </p:cNvPr>
          <p:cNvSpPr/>
          <p:nvPr/>
        </p:nvSpPr>
        <p:spPr>
          <a:xfrm rot="2722523">
            <a:off x="5173128" y="1670124"/>
            <a:ext cx="245327" cy="491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4F90B-B549-48A1-931C-FB94BE67914A}"/>
              </a:ext>
            </a:extLst>
          </p:cNvPr>
          <p:cNvSpPr txBox="1"/>
          <p:nvPr/>
        </p:nvSpPr>
        <p:spPr>
          <a:xfrm>
            <a:off x="523568" y="1418807"/>
            <a:ext cx="4632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HOST</a:t>
            </a:r>
            <a:endParaRPr lang="en-NL" sz="1300" dirty="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41007-0514-4FED-9975-D0BB3DB027D6}"/>
              </a:ext>
            </a:extLst>
          </p:cNvPr>
          <p:cNvCxnSpPr/>
          <p:nvPr/>
        </p:nvCxnSpPr>
        <p:spPr>
          <a:xfrm>
            <a:off x="1932039" y="1732935"/>
            <a:ext cx="3363752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279791-E4AE-48C8-A0AC-89D130E7F56D}"/>
              </a:ext>
            </a:extLst>
          </p:cNvPr>
          <p:cNvCxnSpPr>
            <a:cxnSpLocks/>
          </p:cNvCxnSpPr>
          <p:nvPr/>
        </p:nvCxnSpPr>
        <p:spPr>
          <a:xfrm>
            <a:off x="1932039" y="1732935"/>
            <a:ext cx="0" cy="314082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159B5-7F8E-49DF-8695-8D6BE6D0B2CD}"/>
              </a:ext>
            </a:extLst>
          </p:cNvPr>
          <p:cNvCxnSpPr/>
          <p:nvPr/>
        </p:nvCxnSpPr>
        <p:spPr>
          <a:xfrm>
            <a:off x="1526458" y="2315497"/>
            <a:ext cx="1541207" cy="126098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7EDF80-F8F3-43DB-86EE-D8D127526465}"/>
              </a:ext>
            </a:extLst>
          </p:cNvPr>
          <p:cNvCxnSpPr/>
          <p:nvPr/>
        </p:nvCxnSpPr>
        <p:spPr>
          <a:xfrm>
            <a:off x="1548581" y="2513274"/>
            <a:ext cx="1437967" cy="12106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9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B3291-A67D-40FF-A97E-F18B95B4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DBeaver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8078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0FC835AA-405A-4BB6-87DB-B59E5E0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75" y="2156133"/>
            <a:ext cx="3618186" cy="25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5B7CEE9-0186-49A9-A5B9-EF7971B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19ABB-F760-49F0-8E79-EFEE9F9E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specific</a:t>
            </a:r>
            <a:br>
              <a:rPr lang="nl-NL" dirty="0"/>
            </a:br>
            <a:r>
              <a:rPr lang="nl-NL" i="1" dirty="0" err="1"/>
              <a:t>wsb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r>
              <a:rPr lang="nl-NL" dirty="0"/>
              <a:t> file,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defines</a:t>
            </a:r>
            <a:endParaRPr lang="nl-NL" dirty="0"/>
          </a:p>
          <a:p>
            <a:pPr lvl="1"/>
            <a:r>
              <a:rPr lang="nl-NL" dirty="0"/>
              <a:t>Shared Folders</a:t>
            </a:r>
          </a:p>
          <a:p>
            <a:pPr lvl="1"/>
            <a:r>
              <a:rPr lang="nl-NL" dirty="0"/>
              <a:t>A single (Powershell, CMD) Startup Script</a:t>
            </a:r>
          </a:p>
          <a:p>
            <a:pPr lvl="1"/>
            <a:r>
              <a:rPr lang="nl-NL" dirty="0" err="1"/>
              <a:t>vGPU</a:t>
            </a:r>
            <a:r>
              <a:rPr lang="nl-NL" dirty="0"/>
              <a:t>, Memory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what</a:t>
            </a:r>
            <a:r>
              <a:rPr lang="nl-NL" dirty="0"/>
              <a:t>) Networking (is </a:t>
            </a:r>
            <a:r>
              <a:rPr lang="nl-NL" dirty="0" err="1"/>
              <a:t>allowed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Audio/Video/</a:t>
            </a:r>
            <a:r>
              <a:rPr lang="nl-NL" dirty="0" err="1"/>
              <a:t>ClipBoard</a:t>
            </a:r>
            <a:r>
              <a:rPr lang="nl-NL" dirty="0"/>
              <a:t>/</a:t>
            </a:r>
            <a:r>
              <a:rPr lang="nl-NL" dirty="0" err="1"/>
              <a:t>ProtectedClient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5E8F2-8BCD-4830-A936-7E5F6A0F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445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A072-55E0-4FB8-B3DF-9B008632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Sandbox Editor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9C213-72CE-48CD-B494-0453D37A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786EA-192B-4D1F-BA5F-790092B4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541894-F564-449E-B7E8-9F6439525B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4768358" cy="34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66ECE-4687-4A8D-919E-450F89C701A3}"/>
              </a:ext>
            </a:extLst>
          </p:cNvPr>
          <p:cNvSpPr/>
          <p:nvPr/>
        </p:nvSpPr>
        <p:spPr>
          <a:xfrm>
            <a:off x="0" y="4729266"/>
            <a:ext cx="69604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hlinkClick r:id="rId3"/>
              </a:rPr>
              <a:t>https://gallery.technet.microsoft.com/Windows-Sandbox-Configurati-f2c863dc</a:t>
            </a:r>
            <a:endParaRPr lang="en-NL" sz="1050" i="1" dirty="0"/>
          </a:p>
        </p:txBody>
      </p:sp>
    </p:spTree>
    <p:extLst>
      <p:ext uri="{BB962C8B-B14F-4D97-AF65-F5344CB8AC3E}">
        <p14:creationId xmlns:p14="http://schemas.microsoft.com/office/powerpoint/2010/main" val="179445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73934-C859-4F1F-BDD3-95493B7B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" y="3488167"/>
            <a:ext cx="8519532" cy="13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41F27-BF33-45E3-ABB1-9C161CBD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4" y="740794"/>
            <a:ext cx="2203144" cy="95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12E50-06C7-45F2-9DA7-03665C8F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08" y="1479570"/>
            <a:ext cx="6346501" cy="181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3A7FDD-1B7C-40F6-9BB1-24A6F1CC7AAE}"/>
              </a:ext>
            </a:extLst>
          </p:cNvPr>
          <p:cNvCxnSpPr>
            <a:cxnSpLocks/>
          </p:cNvCxnSpPr>
          <p:nvPr/>
        </p:nvCxnSpPr>
        <p:spPr>
          <a:xfrm flipH="1">
            <a:off x="2161311" y="3038705"/>
            <a:ext cx="4877992" cy="52422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357D-9873-4940-9511-2E236778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Windows </a:t>
            </a:r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DBeaver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C77-2B75-427B-82C3-CC994134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1BE-0C1D-4CC3-8D2C-7787385A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423E1-56C0-48DF-946C-F02133B7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875652"/>
            <a:ext cx="7486185" cy="39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466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93F5-B56C-4AD4-8C6F-65917866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WSB </a:t>
            </a:r>
            <a:r>
              <a:rPr lang="nl-NL" dirty="0" err="1"/>
              <a:t>configurations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766D-FC55-4CB5-BC88-B5328ABD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VS Code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Scoop </a:t>
            </a:r>
            <a:br>
              <a:rPr lang="nl-NL" dirty="0"/>
            </a:br>
            <a:r>
              <a:rPr lang="nl-NL" dirty="0"/>
              <a:t>(a </a:t>
            </a:r>
            <a:r>
              <a:rPr lang="nl-NL" dirty="0" err="1"/>
              <a:t>command</a:t>
            </a:r>
            <a:r>
              <a:rPr lang="nl-NL" dirty="0"/>
              <a:t> line </a:t>
            </a:r>
            <a:r>
              <a:rPr lang="nl-NL" dirty="0" err="1"/>
              <a:t>installer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7Zip</a:t>
            </a:r>
          </a:p>
          <a:p>
            <a:pPr lvl="1"/>
            <a:r>
              <a:rPr lang="nl-NL" dirty="0"/>
              <a:t>Git Client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Sandbox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Chocolatey</a:t>
            </a:r>
            <a:r>
              <a:rPr lang="nl-NL" dirty="0"/>
              <a:t> (like </a:t>
            </a:r>
            <a:r>
              <a:rPr lang="nl-NL" dirty="0" err="1"/>
              <a:t>apt</a:t>
            </a:r>
            <a:r>
              <a:rPr lang="nl-NL" dirty="0"/>
              <a:t>-get or </a:t>
            </a:r>
            <a:r>
              <a:rPr lang="nl-NL" dirty="0" err="1"/>
              <a:t>yum</a:t>
            </a:r>
            <a:r>
              <a:rPr lang="nl-NL" dirty="0"/>
              <a:t> or </a:t>
            </a:r>
            <a:r>
              <a:rPr lang="nl-NL" dirty="0" err="1"/>
              <a:t>homebrew</a:t>
            </a:r>
            <a:r>
              <a:rPr lang="nl-NL" dirty="0"/>
              <a:t> for Windows)</a:t>
            </a:r>
          </a:p>
          <a:p>
            <a:pPr lvl="1"/>
            <a:r>
              <a:rPr lang="nl-NL" dirty="0" err="1"/>
              <a:t>PowerShell</a:t>
            </a:r>
            <a:r>
              <a:rPr lang="nl-NL" dirty="0"/>
              <a:t> V7</a:t>
            </a:r>
          </a:p>
          <a:p>
            <a:pPr lvl="1"/>
            <a:r>
              <a:rPr lang="nl-NL" dirty="0"/>
              <a:t>VS Code</a:t>
            </a:r>
          </a:p>
          <a:p>
            <a:pPr lvl="1"/>
            <a:r>
              <a:rPr lang="nl-NL" dirty="0"/>
              <a:t>Git Client</a:t>
            </a:r>
          </a:p>
          <a:p>
            <a:pPr lvl="1"/>
            <a:r>
              <a:rPr lang="nl-NL" dirty="0"/>
              <a:t>Node</a:t>
            </a:r>
          </a:p>
          <a:p>
            <a:pPr lvl="1"/>
            <a:r>
              <a:rPr lang="nl-NL" dirty="0" err="1"/>
              <a:t>LinqPad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D0644-724F-4DB3-87B6-1BED3A71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950BE-0903-4BA2-9967-33787BC6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3163528" y="936000"/>
            <a:ext cx="5688625" cy="32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D008C-77AA-4E48-BFAB-D84DFBB2B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46"/>
          <a:stretch/>
        </p:blipFill>
        <p:spPr>
          <a:xfrm>
            <a:off x="3163527" y="2719916"/>
            <a:ext cx="5688625" cy="32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DDA38-DEAD-4655-8EAB-C1D73A6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850" y="1574555"/>
            <a:ext cx="5745978" cy="342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4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1AD0-E324-433D-9C42-35F4DE4F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Folding@Home</a:t>
            </a:r>
            <a:r>
              <a:rPr lang="nl-NL" dirty="0"/>
              <a:t> in </a:t>
            </a:r>
            <a:br>
              <a:rPr lang="nl-NL" dirty="0"/>
            </a:br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2A22-AF53-4B4F-8BBA-C446C893A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6A996-E4E0-4FFC-B1CF-52DB77A5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E7B68-8226-439F-BBDD-ACB05E60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75" y="210358"/>
            <a:ext cx="3654908" cy="464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090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We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429DB88-0E1C-4F8C-BD34-31EA2D9F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8" y="2931221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B973F-1E3A-46BD-8D7A-A4202323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96" y="3124075"/>
            <a:ext cx="1607083" cy="85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67445-15B5-4216-AB4B-06843B24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120" y="963585"/>
            <a:ext cx="1684166" cy="30482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4988F5-B25A-4D1E-B4DA-64F40B1A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79" y="1556039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8C26A-7A07-4F14-9691-6C12E32730A8}"/>
              </a:ext>
            </a:extLst>
          </p:cNvPr>
          <p:cNvSpPr txBox="1"/>
          <p:nvPr/>
        </p:nvSpPr>
        <p:spPr>
          <a:xfrm>
            <a:off x="720000" y="3651048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176FB-BCC0-4032-993F-4FA2B3AD902F}"/>
              </a:ext>
            </a:extLst>
          </p:cNvPr>
          <p:cNvSpPr txBox="1"/>
          <p:nvPr/>
        </p:nvSpPr>
        <p:spPr>
          <a:xfrm>
            <a:off x="6678470" y="4760811"/>
            <a:ext cx="23868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Resources: https://bit.ly/codecafe0405</a:t>
            </a:r>
            <a:endParaRPr lang="en-NL" sz="1100" i="1" dirty="0" err="1"/>
          </a:p>
        </p:txBody>
      </p:sp>
      <p:pic>
        <p:nvPicPr>
          <p:cNvPr id="11" name="Snagit_SNG84A">
            <a:extLst>
              <a:ext uri="{FF2B5EF4-FFF2-40B4-BE49-F238E27FC236}">
                <a16:creationId xmlns:a16="http://schemas.microsoft.com/office/drawing/2014/main" id="{CBC50DE3-0961-4C46-B10B-CC5718829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92" y="4738760"/>
            <a:ext cx="213378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A7E6-8FDA-44CA-8A86-67CCE01F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candidate</a:t>
            </a:r>
            <a:r>
              <a:rPr lang="nl-NL" dirty="0"/>
              <a:t> topics for Code Café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E979-06E2-4F05-9BF4-62CCBF8DA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792000"/>
            <a:ext cx="6623999" cy="3780000"/>
          </a:xfrm>
        </p:spPr>
        <p:txBody>
          <a:bodyPr/>
          <a:lstStyle/>
          <a:p>
            <a:r>
              <a:rPr lang="nl-NL" sz="1400" dirty="0" err="1"/>
              <a:t>Chocolatey</a:t>
            </a:r>
            <a:r>
              <a:rPr lang="nl-NL" sz="1400" dirty="0"/>
              <a:t> – Windows Package Manager</a:t>
            </a:r>
          </a:p>
          <a:p>
            <a:r>
              <a:rPr lang="nl-NL" sz="1400" dirty="0"/>
              <a:t>Scoop – a </a:t>
            </a:r>
            <a:r>
              <a:rPr lang="nl-NL" sz="1400" dirty="0" err="1"/>
              <a:t>command</a:t>
            </a:r>
            <a:r>
              <a:rPr lang="nl-NL" sz="1400" dirty="0"/>
              <a:t> line </a:t>
            </a:r>
            <a:r>
              <a:rPr lang="nl-NL" sz="1400" dirty="0" err="1"/>
              <a:t>installer</a:t>
            </a:r>
            <a:r>
              <a:rPr lang="nl-NL" sz="1400" dirty="0"/>
              <a:t> for Windows</a:t>
            </a:r>
          </a:p>
          <a:p>
            <a:r>
              <a:rPr lang="nl-NL" sz="1400" dirty="0"/>
              <a:t>VS Code &amp; </a:t>
            </a:r>
            <a:r>
              <a:rPr lang="nl-NL" sz="1400" dirty="0" err="1"/>
              <a:t>extensions</a:t>
            </a:r>
            <a:endParaRPr lang="nl-NL" sz="1400" dirty="0"/>
          </a:p>
          <a:p>
            <a:r>
              <a:rPr lang="nl-NL" sz="1400" dirty="0"/>
              <a:t>Ludwig – low code machine </a:t>
            </a:r>
            <a:r>
              <a:rPr lang="nl-NL" sz="1400" dirty="0" err="1"/>
              <a:t>learning</a:t>
            </a:r>
            <a:endParaRPr lang="nl-NL" sz="1400" dirty="0"/>
          </a:p>
          <a:p>
            <a:r>
              <a:rPr lang="nl-NL" sz="1400" dirty="0" err="1"/>
              <a:t>Sheety</a:t>
            </a:r>
            <a:r>
              <a:rPr lang="nl-NL" sz="1400" dirty="0"/>
              <a:t> - </a:t>
            </a:r>
            <a:r>
              <a:rPr lang="en-US" sz="1400" dirty="0"/>
              <a:t>turns your Google Sheet into a fully RESTful JSON API.</a:t>
            </a:r>
            <a:endParaRPr lang="nl-NL" sz="1400" dirty="0"/>
          </a:p>
          <a:p>
            <a:r>
              <a:rPr lang="nl-NL" sz="1400" dirty="0" err="1"/>
              <a:t>Postwoman</a:t>
            </a:r>
            <a:r>
              <a:rPr lang="nl-NL" sz="1400" dirty="0"/>
              <a:t> – browser </a:t>
            </a:r>
            <a:r>
              <a:rPr lang="nl-NL" sz="1400" dirty="0" err="1"/>
              <a:t>based</a:t>
            </a:r>
            <a:r>
              <a:rPr lang="nl-NL" sz="1400" dirty="0"/>
              <a:t>, </a:t>
            </a:r>
            <a:r>
              <a:rPr lang="en-US" sz="1400" dirty="0"/>
              <a:t>free, fast and beautiful alternative to Postman</a:t>
            </a:r>
            <a:endParaRPr lang="nl-NL" sz="1400" dirty="0"/>
          </a:p>
          <a:p>
            <a:r>
              <a:rPr lang="nl-NL" sz="1400" dirty="0" err="1"/>
              <a:t>NodeGUI</a:t>
            </a:r>
            <a:r>
              <a:rPr lang="nl-NL" sz="1400" dirty="0"/>
              <a:t> – native desktop UI </a:t>
            </a:r>
            <a:r>
              <a:rPr lang="nl-NL" sz="1400" dirty="0" err="1"/>
              <a:t>with</a:t>
            </a:r>
            <a:r>
              <a:rPr lang="nl-NL" sz="1400" dirty="0"/>
              <a:t> Node</a:t>
            </a:r>
          </a:p>
          <a:p>
            <a:r>
              <a:rPr lang="nl-NL" sz="1400" dirty="0"/>
              <a:t>Cloud Maker – </a:t>
            </a:r>
            <a:r>
              <a:rPr lang="nl-NL" sz="1400" dirty="0" err="1"/>
              <a:t>visual</a:t>
            </a:r>
            <a:r>
              <a:rPr lang="nl-NL" sz="1400" dirty="0"/>
              <a:t> Cloud solution designs (</a:t>
            </a:r>
            <a:r>
              <a:rPr lang="nl-NL" sz="1400" dirty="0" err="1"/>
              <a:t>Azure</a:t>
            </a:r>
            <a:r>
              <a:rPr lang="nl-NL" sz="1400" dirty="0"/>
              <a:t>, AWS, GCP)</a:t>
            </a:r>
          </a:p>
          <a:p>
            <a:r>
              <a:rPr lang="nl-NL" sz="1400" dirty="0"/>
              <a:t>n8n – workflow editing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execution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Node</a:t>
            </a:r>
          </a:p>
          <a:p>
            <a:r>
              <a:rPr lang="nl-NL" sz="1400" dirty="0" err="1"/>
              <a:t>Starship</a:t>
            </a:r>
            <a:r>
              <a:rPr lang="nl-NL" sz="1400" dirty="0"/>
              <a:t> – Shell Prompt</a:t>
            </a:r>
          </a:p>
          <a:p>
            <a:r>
              <a:rPr lang="nl-NL" sz="1400" dirty="0" err="1"/>
              <a:t>GitDuck</a:t>
            </a:r>
            <a:r>
              <a:rPr lang="nl-NL" sz="1400" dirty="0"/>
              <a:t> – Code, Video </a:t>
            </a:r>
            <a:r>
              <a:rPr lang="nl-NL" sz="1400" dirty="0" err="1"/>
              <a:t>and</a:t>
            </a:r>
            <a:r>
              <a:rPr lang="nl-NL" sz="1400" dirty="0"/>
              <a:t> Screen </a:t>
            </a:r>
            <a:r>
              <a:rPr lang="nl-NL" sz="1400" dirty="0" err="1"/>
              <a:t>recording</a:t>
            </a:r>
            <a:r>
              <a:rPr lang="nl-NL" sz="1400" dirty="0"/>
              <a:t> for </a:t>
            </a:r>
            <a:r>
              <a:rPr lang="nl-NL" sz="1400" dirty="0" err="1"/>
              <a:t>developers</a:t>
            </a:r>
            <a:endParaRPr lang="nl-NL" sz="1400" dirty="0"/>
          </a:p>
          <a:p>
            <a:r>
              <a:rPr lang="nl-NL" sz="1400" dirty="0" err="1"/>
              <a:t>Cmder</a:t>
            </a:r>
            <a:r>
              <a:rPr lang="nl-NL" sz="1400" dirty="0"/>
              <a:t> – console emulator for Windows</a:t>
            </a:r>
          </a:p>
          <a:p>
            <a:r>
              <a:rPr lang="nl-NL" sz="1400" dirty="0"/>
              <a:t>Sampler - </a:t>
            </a:r>
            <a:r>
              <a:rPr lang="en-US" sz="1400" dirty="0"/>
              <a:t>tool for shell commands execution, visualization and alerting</a:t>
            </a:r>
            <a:endParaRPr lang="nl-NL" sz="1400" dirty="0"/>
          </a:p>
          <a:p>
            <a:r>
              <a:rPr lang="nl-NL" sz="1400" dirty="0" err="1"/>
              <a:t>Cartography</a:t>
            </a:r>
            <a:r>
              <a:rPr lang="nl-NL" sz="1400" dirty="0"/>
              <a:t> - </a:t>
            </a:r>
            <a:r>
              <a:rPr lang="en-US" sz="1400" dirty="0"/>
              <a:t>consolidates infrastructure assets and the relationships between them in an intuitive graph view</a:t>
            </a:r>
          </a:p>
          <a:p>
            <a:r>
              <a:rPr lang="en-US" sz="1400" dirty="0"/>
              <a:t>Feature Peek - Front-end review for the whole team</a:t>
            </a:r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B8900-24C9-4776-82BB-C58F2764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2376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86731-1400-4E52-BC65-3BA378C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ISDb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International </a:t>
            </a:r>
            <a:r>
              <a:rPr lang="nl-NL" dirty="0" err="1"/>
              <a:t>Session|Seminar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35C4D1-7C81-48FF-B40F-56CCBB93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Video </a:t>
            </a:r>
            <a:r>
              <a:rPr lang="nl-NL" dirty="0" err="1"/>
              <a:t>Recordings</a:t>
            </a:r>
            <a:r>
              <a:rPr lang="nl-NL" dirty="0"/>
              <a:t> of Conference </a:t>
            </a:r>
            <a:r>
              <a:rPr lang="nl-NL" dirty="0" err="1"/>
              <a:t>Sessions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/>
              <a:t>Webinars, Online </a:t>
            </a:r>
            <a:r>
              <a:rPr lang="nl-NL" dirty="0" err="1"/>
              <a:t>Meetups</a:t>
            </a:r>
            <a:r>
              <a:rPr lang="nl-NL" dirty="0"/>
              <a:t>, </a:t>
            </a:r>
            <a:r>
              <a:rPr lang="nl-NL" dirty="0" err="1"/>
              <a:t>Tutorials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Download or Stream </a:t>
            </a:r>
            <a:r>
              <a:rPr lang="nl-NL" dirty="0" err="1"/>
              <a:t>recording</a:t>
            </a:r>
            <a:endParaRPr lang="nl-NL" dirty="0"/>
          </a:p>
          <a:p>
            <a:pPr lvl="1"/>
            <a:r>
              <a:rPr lang="nl-NL" dirty="0"/>
              <a:t>Details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speaker(s), </a:t>
            </a:r>
            <a:r>
              <a:rPr lang="nl-NL" dirty="0" err="1"/>
              <a:t>session</a:t>
            </a:r>
            <a:r>
              <a:rPr lang="nl-NL" dirty="0"/>
              <a:t> topics </a:t>
            </a:r>
            <a:r>
              <a:rPr lang="nl-NL" dirty="0" err="1"/>
              <a:t>and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Associated</a:t>
            </a:r>
            <a:r>
              <a:rPr lang="nl-NL" dirty="0"/>
              <a:t> resources (demo scripts,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URLs</a:t>
            </a:r>
            <a:r>
              <a:rPr lang="nl-NL" dirty="0"/>
              <a:t>, podcast, …) </a:t>
            </a:r>
          </a:p>
          <a:p>
            <a:pPr lvl="1"/>
            <a:r>
              <a:rPr lang="nl-NL" dirty="0"/>
              <a:t>Reviews </a:t>
            </a:r>
          </a:p>
          <a:p>
            <a:pPr lvl="1"/>
            <a:r>
              <a:rPr lang="nl-NL" dirty="0" err="1"/>
              <a:t>Suggestions</a:t>
            </a:r>
            <a:r>
              <a:rPr lang="nl-NL" dirty="0"/>
              <a:t> for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recordings</a:t>
            </a:r>
            <a:endParaRPr lang="nl-NL" dirty="0"/>
          </a:p>
          <a:p>
            <a:pPr lvl="1"/>
            <a:r>
              <a:rPr lang="nl-NL" dirty="0" err="1"/>
              <a:t>Favorites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Share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AF95A-0102-4275-9A86-84DA18D6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0325AA-A919-4571-B912-1F7778D0D6AE}"/>
              </a:ext>
            </a:extLst>
          </p:cNvPr>
          <p:cNvGrpSpPr/>
          <p:nvPr/>
        </p:nvGrpSpPr>
        <p:grpSpPr>
          <a:xfrm>
            <a:off x="5819999" y="169237"/>
            <a:ext cx="3048000" cy="1600438"/>
            <a:chOff x="5819999" y="169237"/>
            <a:chExt cx="3048000" cy="16004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3248483-7999-49B5-9320-21018D109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9999" y="169237"/>
              <a:ext cx="3048000" cy="153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B84239-D372-4DE0-831A-F0A3B2E4EA72}"/>
                </a:ext>
              </a:extLst>
            </p:cNvPr>
            <p:cNvSpPr txBox="1"/>
            <p:nvPr/>
          </p:nvSpPr>
          <p:spPr>
            <a:xfrm>
              <a:off x="6395342" y="169237"/>
              <a:ext cx="924933" cy="1600438"/>
            </a:xfrm>
            <a:prstGeom prst="rect">
              <a:avLst/>
            </a:prstGeom>
            <a:solidFill>
              <a:srgbClr val="F6C700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10400" spc="-300" dirty="0">
                  <a:latin typeface="Arial Black" panose="020B0A04020102020204" pitchFamily="34" charset="0"/>
                </a:rPr>
                <a:t>S</a:t>
              </a:r>
              <a:endParaRPr lang="en-NL" sz="10400" spc="-300" dirty="0" err="1">
                <a:latin typeface="Arial Black" panose="020B0A040201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93643F-CC17-44B8-B30C-28CDB90DE6B5}"/>
                </a:ext>
              </a:extLst>
            </p:cNvPr>
            <p:cNvSpPr/>
            <p:nvPr/>
          </p:nvSpPr>
          <p:spPr>
            <a:xfrm>
              <a:off x="5819999" y="1702762"/>
              <a:ext cx="1760672" cy="6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99983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B382-1D09-45DF-A1A4-286805C5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8B2436-3BAB-4D2B-984C-C74672D8BA84}"/>
              </a:ext>
            </a:extLst>
          </p:cNvPr>
          <p:cNvSpPr/>
          <p:nvPr/>
        </p:nvSpPr>
        <p:spPr>
          <a:xfrm>
            <a:off x="3353052" y="318571"/>
            <a:ext cx="2583174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Speaker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607B5B-61E1-4D90-A16F-60BE70F000B6}"/>
              </a:ext>
            </a:extLst>
          </p:cNvPr>
          <p:cNvSpPr/>
          <p:nvPr/>
        </p:nvSpPr>
        <p:spPr>
          <a:xfrm>
            <a:off x="3353051" y="3482826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Review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86A812-C940-4D03-8327-C724951CF6F6}"/>
              </a:ext>
            </a:extLst>
          </p:cNvPr>
          <p:cNvSpPr/>
          <p:nvPr/>
        </p:nvSpPr>
        <p:spPr>
          <a:xfrm>
            <a:off x="3353051" y="1900698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Session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C770D0-CC03-42A2-A066-193C1BFA5162}"/>
              </a:ext>
            </a:extLst>
          </p:cNvPr>
          <p:cNvSpPr/>
          <p:nvPr/>
        </p:nvSpPr>
        <p:spPr>
          <a:xfrm>
            <a:off x="282928" y="1900697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Resource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33603-B403-4C1C-8E9E-161AAA1309D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66103" y="2365272"/>
            <a:ext cx="4869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6F190A-9D7E-4450-95F9-BB9344AE36B3}"/>
              </a:ext>
            </a:extLst>
          </p:cNvPr>
          <p:cNvCxnSpPr>
            <a:cxnSpLocks/>
          </p:cNvCxnSpPr>
          <p:nvPr/>
        </p:nvCxnSpPr>
        <p:spPr>
          <a:xfrm>
            <a:off x="2866103" y="2243353"/>
            <a:ext cx="135194" cy="12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05E7F-A85E-4C2E-AEFE-371C60A619A3}"/>
              </a:ext>
            </a:extLst>
          </p:cNvPr>
          <p:cNvCxnSpPr>
            <a:cxnSpLocks/>
          </p:cNvCxnSpPr>
          <p:nvPr/>
        </p:nvCxnSpPr>
        <p:spPr>
          <a:xfrm flipH="1">
            <a:off x="2866103" y="2365271"/>
            <a:ext cx="135194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050F04-3492-4BB9-B93C-E36C1201559F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644639" y="1247720"/>
            <a:ext cx="0" cy="65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6DBCA9-DDB3-4F3D-8751-D7B83A42D9B6}"/>
              </a:ext>
            </a:extLst>
          </p:cNvPr>
          <p:cNvCxnSpPr/>
          <p:nvPr/>
        </p:nvCxnSpPr>
        <p:spPr>
          <a:xfrm flipH="1">
            <a:off x="4520381" y="1718188"/>
            <a:ext cx="124257" cy="18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A21791-F6C7-451E-9442-4AF9B27A5C87}"/>
              </a:ext>
            </a:extLst>
          </p:cNvPr>
          <p:cNvCxnSpPr/>
          <p:nvPr/>
        </p:nvCxnSpPr>
        <p:spPr>
          <a:xfrm>
            <a:off x="4644638" y="1703439"/>
            <a:ext cx="126465" cy="197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396D4E-A6E7-41ED-9127-C78414FDFA4B}"/>
              </a:ext>
            </a:extLst>
          </p:cNvPr>
          <p:cNvSpPr/>
          <p:nvPr/>
        </p:nvSpPr>
        <p:spPr>
          <a:xfrm>
            <a:off x="6403509" y="3482825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Reviewer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6007E4-18AD-4ACC-8347-8381C6731E56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4644639" y="2829847"/>
            <a:ext cx="0" cy="652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5765D7-71E2-46E5-9271-B1D9A40225CD}"/>
              </a:ext>
            </a:extLst>
          </p:cNvPr>
          <p:cNvCxnSpPr>
            <a:cxnSpLocks/>
          </p:cNvCxnSpPr>
          <p:nvPr/>
        </p:nvCxnSpPr>
        <p:spPr>
          <a:xfrm>
            <a:off x="4644638" y="3296265"/>
            <a:ext cx="126465" cy="18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E813A-B238-4266-8D23-3E021C5BA73B}"/>
              </a:ext>
            </a:extLst>
          </p:cNvPr>
          <p:cNvCxnSpPr/>
          <p:nvPr/>
        </p:nvCxnSpPr>
        <p:spPr>
          <a:xfrm flipH="1">
            <a:off x="4499362" y="3303639"/>
            <a:ext cx="145276" cy="17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BFACA2-DA5C-4C3A-BBB9-6634ECE6B302}"/>
              </a:ext>
            </a:extLst>
          </p:cNvPr>
          <p:cNvCxnSpPr>
            <a:cxnSpLocks/>
          </p:cNvCxnSpPr>
          <p:nvPr/>
        </p:nvCxnSpPr>
        <p:spPr>
          <a:xfrm flipV="1">
            <a:off x="5924299" y="2365271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F5FB97-4C3D-4C46-B2AA-EF53A2525694}"/>
              </a:ext>
            </a:extLst>
          </p:cNvPr>
          <p:cNvCxnSpPr/>
          <p:nvPr/>
        </p:nvCxnSpPr>
        <p:spPr>
          <a:xfrm>
            <a:off x="5924299" y="2231556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600615-8863-4054-B347-90CD595344CC}"/>
              </a:ext>
            </a:extLst>
          </p:cNvPr>
          <p:cNvCxnSpPr>
            <a:cxnSpLocks/>
          </p:cNvCxnSpPr>
          <p:nvPr/>
        </p:nvCxnSpPr>
        <p:spPr>
          <a:xfrm flipH="1">
            <a:off x="5932256" y="2365270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67A899FF-21FF-4251-A2A5-1692CA2A9AD0}"/>
              </a:ext>
            </a:extLst>
          </p:cNvPr>
          <p:cNvSpPr/>
          <p:nvPr/>
        </p:nvSpPr>
        <p:spPr>
          <a:xfrm>
            <a:off x="367169" y="2941284"/>
            <a:ext cx="2421117" cy="493011"/>
          </a:xfrm>
          <a:prstGeom prst="wedgeRectCallout">
            <a:avLst>
              <a:gd name="adj1" fmla="val -16169"/>
              <a:gd name="adj2" fmla="val -10465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34E4A0-0D14-4C89-8ED6-9C306A3B08AA}"/>
              </a:ext>
            </a:extLst>
          </p:cNvPr>
          <p:cNvSpPr txBox="1"/>
          <p:nvPr/>
        </p:nvSpPr>
        <p:spPr>
          <a:xfrm>
            <a:off x="454294" y="2985650"/>
            <a:ext cx="228129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Slides, Code, </a:t>
            </a:r>
            <a:r>
              <a:rPr lang="nl-NL" sz="1300" dirty="0" err="1"/>
              <a:t>Article</a:t>
            </a:r>
            <a:r>
              <a:rPr lang="nl-NL" sz="1300" dirty="0"/>
              <a:t>, </a:t>
            </a:r>
            <a:r>
              <a:rPr lang="nl-NL" sz="1300" dirty="0" err="1"/>
              <a:t>Book</a:t>
            </a:r>
            <a:r>
              <a:rPr lang="nl-NL" sz="1300" dirty="0"/>
              <a:t>, </a:t>
            </a:r>
            <a:r>
              <a:rPr lang="nl-NL" sz="1300" dirty="0" err="1"/>
              <a:t>related</a:t>
            </a:r>
            <a:r>
              <a:rPr lang="nl-NL" sz="1300" dirty="0"/>
              <a:t> </a:t>
            </a:r>
            <a:r>
              <a:rPr lang="nl-NL" sz="1300" dirty="0" err="1"/>
              <a:t>sessions</a:t>
            </a:r>
            <a:r>
              <a:rPr lang="nl-NL" sz="1300" dirty="0"/>
              <a:t>, </a:t>
            </a:r>
            <a:r>
              <a:rPr lang="nl-NL" sz="1300" dirty="0" err="1"/>
              <a:t>Photographs</a:t>
            </a:r>
            <a:endParaRPr lang="en-NL" sz="1300" dirty="0" err="1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9E1BCD1A-5C0D-4881-8C33-375F41DBF962}"/>
              </a:ext>
            </a:extLst>
          </p:cNvPr>
          <p:cNvSpPr/>
          <p:nvPr/>
        </p:nvSpPr>
        <p:spPr>
          <a:xfrm>
            <a:off x="778110" y="345834"/>
            <a:ext cx="2062502" cy="674053"/>
          </a:xfrm>
          <a:prstGeom prst="wedgeRectCallout">
            <a:avLst>
              <a:gd name="adj1" fmla="val 88125"/>
              <a:gd name="adj2" fmla="val 991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0C290F-8670-4C84-88FC-3BF67D0270B3}"/>
              </a:ext>
            </a:extLst>
          </p:cNvPr>
          <p:cNvSpPr txBox="1"/>
          <p:nvPr/>
        </p:nvSpPr>
        <p:spPr>
          <a:xfrm>
            <a:off x="819651" y="397781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Bio, </a:t>
            </a:r>
            <a:r>
              <a:rPr lang="nl-NL" sz="1300" dirty="0" err="1"/>
              <a:t>Photograph</a:t>
            </a:r>
            <a:r>
              <a:rPr lang="nl-NL" sz="1300" dirty="0"/>
              <a:t>, Publications, </a:t>
            </a:r>
            <a:r>
              <a:rPr lang="nl-NL" sz="1300" dirty="0" err="1"/>
              <a:t>Social</a:t>
            </a:r>
            <a:r>
              <a:rPr lang="nl-NL" sz="1300" dirty="0"/>
              <a:t> Media contact details</a:t>
            </a:r>
            <a:endParaRPr lang="en-NL" sz="1300" dirty="0" err="1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9A11734C-C8A6-427D-B89A-333F6FCBCDFE}"/>
              </a:ext>
            </a:extLst>
          </p:cNvPr>
          <p:cNvSpPr/>
          <p:nvPr/>
        </p:nvSpPr>
        <p:spPr>
          <a:xfrm>
            <a:off x="6016420" y="120948"/>
            <a:ext cx="2322825" cy="929149"/>
          </a:xfrm>
          <a:prstGeom prst="wedgeRectCallout">
            <a:avLst>
              <a:gd name="adj1" fmla="val -65150"/>
              <a:gd name="adj2" fmla="val 16534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911AD2-C54B-481F-A2BA-E46BCDCD3A43}"/>
              </a:ext>
            </a:extLst>
          </p:cNvPr>
          <p:cNvSpPr txBox="1"/>
          <p:nvPr/>
        </p:nvSpPr>
        <p:spPr>
          <a:xfrm>
            <a:off x="6069610" y="197726"/>
            <a:ext cx="228129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Title</a:t>
            </a:r>
            <a:r>
              <a:rPr lang="nl-NL" sz="1300" dirty="0"/>
              <a:t>, Abstract, Tags &amp; Topics</a:t>
            </a:r>
          </a:p>
          <a:p>
            <a:r>
              <a:rPr lang="nl-NL" sz="1300" dirty="0"/>
              <a:t>Language, </a:t>
            </a:r>
            <a:r>
              <a:rPr lang="nl-NL" sz="1300" dirty="0" err="1"/>
              <a:t>Date,Thumbnail</a:t>
            </a:r>
            <a:r>
              <a:rPr lang="nl-NL" sz="1300" dirty="0"/>
              <a:t> </a:t>
            </a:r>
            <a:r>
              <a:rPr lang="nl-NL" sz="1300" dirty="0" err="1"/>
              <a:t>Duration,Level</a:t>
            </a:r>
            <a:r>
              <a:rPr lang="nl-NL" sz="1300" dirty="0"/>
              <a:t>, Code?, Demo? </a:t>
            </a:r>
          </a:p>
          <a:p>
            <a:r>
              <a:rPr lang="nl-NL" sz="1300" dirty="0"/>
              <a:t>URL for Stream or Download</a:t>
            </a:r>
            <a:endParaRPr lang="en-NL" sz="1300" dirty="0" err="1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E28F27-60A9-4814-8D2D-B92BD5302DAE}"/>
              </a:ext>
            </a:extLst>
          </p:cNvPr>
          <p:cNvSpPr/>
          <p:nvPr/>
        </p:nvSpPr>
        <p:spPr>
          <a:xfrm>
            <a:off x="6403509" y="1900697"/>
            <a:ext cx="2583175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Event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0D112C-B545-4680-83AF-6DC07A7765C3}"/>
              </a:ext>
            </a:extLst>
          </p:cNvPr>
          <p:cNvCxnSpPr>
            <a:cxnSpLocks/>
          </p:cNvCxnSpPr>
          <p:nvPr/>
        </p:nvCxnSpPr>
        <p:spPr>
          <a:xfrm flipV="1">
            <a:off x="5932256" y="3970875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1F83BB-96B2-4E4C-9DD3-86071C76B18A}"/>
              </a:ext>
            </a:extLst>
          </p:cNvPr>
          <p:cNvCxnSpPr/>
          <p:nvPr/>
        </p:nvCxnSpPr>
        <p:spPr>
          <a:xfrm>
            <a:off x="5932256" y="3837160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CC694F-CF7C-4615-9D62-297FAB65561D}"/>
              </a:ext>
            </a:extLst>
          </p:cNvPr>
          <p:cNvCxnSpPr>
            <a:cxnSpLocks/>
          </p:cNvCxnSpPr>
          <p:nvPr/>
        </p:nvCxnSpPr>
        <p:spPr>
          <a:xfrm flipH="1">
            <a:off x="5940213" y="3970874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112F406-E8E7-412E-87C5-86A108AD3DD0}"/>
              </a:ext>
            </a:extLst>
          </p:cNvPr>
          <p:cNvSpPr/>
          <p:nvPr/>
        </p:nvSpPr>
        <p:spPr>
          <a:xfrm>
            <a:off x="367170" y="3744910"/>
            <a:ext cx="2658926" cy="1052751"/>
          </a:xfrm>
          <a:prstGeom prst="wedgeRectCallout">
            <a:avLst>
              <a:gd name="adj1" fmla="val 68989"/>
              <a:gd name="adj2" fmla="val -1670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264AFD-E5FE-4748-89FC-178CAD966688}"/>
              </a:ext>
            </a:extLst>
          </p:cNvPr>
          <p:cNvSpPr txBox="1"/>
          <p:nvPr/>
        </p:nvSpPr>
        <p:spPr>
          <a:xfrm>
            <a:off x="454293" y="3809374"/>
            <a:ext cx="25470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Tags &amp; Topics, </a:t>
            </a:r>
            <a:r>
              <a:rPr lang="nl-NL" sz="1300" dirty="0" err="1"/>
              <a:t>Notes</a:t>
            </a:r>
            <a:r>
              <a:rPr lang="nl-NL" sz="1300" dirty="0"/>
              <a:t>, </a:t>
            </a:r>
            <a:r>
              <a:rPr lang="nl-NL" sz="1300" dirty="0" err="1"/>
              <a:t>Favorite</a:t>
            </a:r>
            <a:r>
              <a:rPr lang="nl-NL" sz="1300" dirty="0"/>
              <a:t>?,</a:t>
            </a:r>
            <a:br>
              <a:rPr lang="nl-NL" sz="1300" dirty="0"/>
            </a:br>
            <a:r>
              <a:rPr lang="nl-NL" sz="1300" dirty="0" err="1"/>
              <a:t>AttendedLive</a:t>
            </a:r>
            <a:r>
              <a:rPr lang="nl-NL" sz="1300" dirty="0"/>
              <a:t>? </a:t>
            </a:r>
          </a:p>
          <a:p>
            <a:r>
              <a:rPr lang="nl-NL" sz="1300" dirty="0"/>
              <a:t>Score: content, </a:t>
            </a:r>
            <a:r>
              <a:rPr lang="nl-NL" sz="1300" dirty="0" err="1"/>
              <a:t>technical</a:t>
            </a:r>
            <a:r>
              <a:rPr lang="nl-NL" sz="1300" dirty="0"/>
              <a:t> </a:t>
            </a:r>
            <a:r>
              <a:rPr lang="nl-NL" sz="1300" dirty="0" err="1"/>
              <a:t>recording</a:t>
            </a:r>
            <a:r>
              <a:rPr lang="nl-NL" sz="1300" dirty="0"/>
              <a:t> </a:t>
            </a:r>
            <a:r>
              <a:rPr lang="nl-NL" sz="1300" dirty="0" err="1"/>
              <a:t>quality</a:t>
            </a:r>
            <a:r>
              <a:rPr lang="nl-NL" sz="1300" dirty="0"/>
              <a:t>, </a:t>
            </a:r>
            <a:r>
              <a:rPr lang="nl-NL" sz="1300" dirty="0" err="1"/>
              <a:t>speaking</a:t>
            </a:r>
            <a:r>
              <a:rPr lang="nl-NL" sz="1300" dirty="0"/>
              <a:t> </a:t>
            </a:r>
            <a:r>
              <a:rPr lang="nl-NL" sz="1300" dirty="0" err="1"/>
              <a:t>style</a:t>
            </a:r>
            <a:endParaRPr lang="en-NL" sz="1300" dirty="0" err="1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FE2A1BDD-F449-4595-8D82-C29AF495312D}"/>
              </a:ext>
            </a:extLst>
          </p:cNvPr>
          <p:cNvSpPr/>
          <p:nvPr/>
        </p:nvSpPr>
        <p:spPr>
          <a:xfrm>
            <a:off x="6656474" y="1102893"/>
            <a:ext cx="2306912" cy="711449"/>
          </a:xfrm>
          <a:prstGeom prst="wedgeRectCallout">
            <a:avLst>
              <a:gd name="adj1" fmla="val 9010"/>
              <a:gd name="adj2" fmla="val 7827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DA8FC8-421E-4D9C-9D42-E10053DB7DCC}"/>
              </a:ext>
            </a:extLst>
          </p:cNvPr>
          <p:cNvSpPr txBox="1"/>
          <p:nvPr/>
        </p:nvSpPr>
        <p:spPr>
          <a:xfrm>
            <a:off x="6709663" y="1179671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</a:t>
            </a:r>
            <a:r>
              <a:rPr lang="nl-NL" sz="1300" dirty="0" err="1"/>
              <a:t>Location</a:t>
            </a:r>
            <a:r>
              <a:rPr lang="nl-NL" sz="1300" dirty="0"/>
              <a:t> &amp; </a:t>
            </a:r>
            <a:r>
              <a:rPr lang="nl-NL" sz="1300" dirty="0" err="1"/>
              <a:t>Venue</a:t>
            </a:r>
            <a:r>
              <a:rPr lang="nl-NL" sz="1300" dirty="0"/>
              <a:t>, Dates, </a:t>
            </a:r>
            <a:r>
              <a:rPr lang="nl-NL" sz="1300" dirty="0" err="1"/>
              <a:t>Organization</a:t>
            </a:r>
            <a:r>
              <a:rPr lang="nl-NL" sz="1300" dirty="0"/>
              <a:t>, Website, </a:t>
            </a:r>
            <a:r>
              <a:rPr lang="nl-NL" sz="1300" dirty="0" err="1"/>
              <a:t>Social</a:t>
            </a:r>
            <a:r>
              <a:rPr lang="nl-NL" sz="1300" dirty="0"/>
              <a:t> Media, </a:t>
            </a:r>
            <a:r>
              <a:rPr lang="nl-NL" sz="1300" dirty="0" err="1"/>
              <a:t>calendar</a:t>
            </a:r>
            <a:r>
              <a:rPr lang="nl-NL" sz="1300" dirty="0"/>
              <a:t> </a:t>
            </a:r>
            <a:endParaRPr lang="en-NL" sz="1300" dirty="0" err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D4675-49CB-4083-8A60-739B9548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22" y="2150861"/>
            <a:ext cx="723132" cy="7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558543-FF10-4387-BCC9-E89655FE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27" y="2420666"/>
            <a:ext cx="1429238" cy="4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D7B88A-39A6-46EC-8B31-08F30713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17" y="2471772"/>
            <a:ext cx="551693" cy="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5A5DBB-55B6-4A06-B8C7-552A62CD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09" y="1618264"/>
            <a:ext cx="868927" cy="8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6ABD3E9-3137-421A-9A55-4AE7D358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3" y="1809442"/>
            <a:ext cx="548004" cy="5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57CF68-D444-46DB-9056-5FB121C5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98" y="2044832"/>
            <a:ext cx="759343" cy="7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7883AAF-991D-4F52-97AA-7AB27894D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9" y="2219388"/>
            <a:ext cx="532477" cy="23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469D2EB5-C27D-4249-8F6B-F1F8DD244F33}"/>
              </a:ext>
            </a:extLst>
          </p:cNvPr>
          <p:cNvSpPr/>
          <p:nvPr/>
        </p:nvSpPr>
        <p:spPr>
          <a:xfrm>
            <a:off x="6484536" y="4467213"/>
            <a:ext cx="2421117" cy="443999"/>
          </a:xfrm>
          <a:prstGeom prst="wedgeRectCallout">
            <a:avLst>
              <a:gd name="adj1" fmla="val -10687"/>
              <a:gd name="adj2" fmla="val -8306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C8A8FC-E30A-4626-83D4-FA2F55566796}"/>
              </a:ext>
            </a:extLst>
          </p:cNvPr>
          <p:cNvSpPr txBox="1"/>
          <p:nvPr/>
        </p:nvSpPr>
        <p:spPr>
          <a:xfrm>
            <a:off x="6571661" y="4511579"/>
            <a:ext cx="22812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dirty="0"/>
              <a:t>Name, Bio, </a:t>
            </a:r>
            <a:r>
              <a:rPr lang="nl-NL" sz="1050" dirty="0" err="1"/>
              <a:t>Photograph</a:t>
            </a:r>
            <a:r>
              <a:rPr lang="nl-NL" sz="1050" dirty="0"/>
              <a:t>, Publications, </a:t>
            </a:r>
            <a:r>
              <a:rPr lang="nl-NL" sz="1050" dirty="0" err="1"/>
              <a:t>Social</a:t>
            </a:r>
            <a:r>
              <a:rPr lang="nl-NL" sz="1050" dirty="0"/>
              <a:t> Media contact details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4565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2D44217-B9C2-4DBD-9524-302168DD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10" name="Snagit_SNG826">
            <a:extLst>
              <a:ext uri="{FF2B5EF4-FFF2-40B4-BE49-F238E27FC236}">
                <a16:creationId xmlns:a16="http://schemas.microsoft.com/office/drawing/2014/main" id="{69EAF659-4D0B-4EBC-B186-D61CA014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312955"/>
            <a:ext cx="3168478" cy="251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1EC9F-20EA-4DB3-A81D-8215D157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Snagit_SNG830">
            <a:hlinkClick r:id="rId3"/>
            <a:extLst>
              <a:ext uri="{FF2B5EF4-FFF2-40B4-BE49-F238E27FC236}">
                <a16:creationId xmlns:a16="http://schemas.microsoft.com/office/drawing/2014/main" id="{CC7BC9C4-0EDE-4E24-AA5E-795B547AFF9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/>
          <a:stretch/>
        </p:blipFill>
        <p:spPr>
          <a:xfrm>
            <a:off x="5143388" y="810001"/>
            <a:ext cx="3501224" cy="351000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F68A3-0373-4199-898F-F57C5605A0B1}"/>
              </a:ext>
            </a:extLst>
          </p:cNvPr>
          <p:cNvSpPr txBox="1"/>
          <p:nvPr/>
        </p:nvSpPr>
        <p:spPr>
          <a:xfrm>
            <a:off x="6108083" y="4354223"/>
            <a:ext cx="18899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hlinkClick r:id="rId3"/>
              </a:rPr>
              <a:t>http://etc.ch/Ztuv</a:t>
            </a:r>
            <a:endParaRPr lang="en-NL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F9019-13AE-4DA3-AAE6-3234ADD55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403165"/>
            <a:ext cx="1684166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B382-1D09-45DF-A1A4-286805C5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8B2436-3BAB-4D2B-984C-C74672D8BA84}"/>
              </a:ext>
            </a:extLst>
          </p:cNvPr>
          <p:cNvSpPr/>
          <p:nvPr/>
        </p:nvSpPr>
        <p:spPr>
          <a:xfrm>
            <a:off x="2350161" y="318571"/>
            <a:ext cx="1849369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Contributor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607B5B-61E1-4D90-A16F-60BE70F000B6}"/>
              </a:ext>
            </a:extLst>
          </p:cNvPr>
          <p:cNvSpPr/>
          <p:nvPr/>
        </p:nvSpPr>
        <p:spPr>
          <a:xfrm>
            <a:off x="2350160" y="3482826"/>
            <a:ext cx="1846061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Review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86A812-C940-4D03-8327-C724951CF6F6}"/>
              </a:ext>
            </a:extLst>
          </p:cNvPr>
          <p:cNvSpPr/>
          <p:nvPr/>
        </p:nvSpPr>
        <p:spPr>
          <a:xfrm>
            <a:off x="2350161" y="1900698"/>
            <a:ext cx="1846060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Content Item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C770D0-CC03-42A2-A066-193C1BFA5162}"/>
              </a:ext>
            </a:extLst>
          </p:cNvPr>
          <p:cNvSpPr/>
          <p:nvPr/>
        </p:nvSpPr>
        <p:spPr>
          <a:xfrm>
            <a:off x="422302" y="1900697"/>
            <a:ext cx="1440910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Related</a:t>
            </a:r>
            <a:r>
              <a:rPr lang="nl-NL" dirty="0"/>
              <a:t> Resource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33603-B403-4C1C-8E9E-161AAA1309DF}"/>
              </a:ext>
            </a:extLst>
          </p:cNvPr>
          <p:cNvCxnSpPr>
            <a:cxnSpLocks/>
          </p:cNvCxnSpPr>
          <p:nvPr/>
        </p:nvCxnSpPr>
        <p:spPr>
          <a:xfrm>
            <a:off x="1863212" y="2203044"/>
            <a:ext cx="4869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6F190A-9D7E-4450-95F9-BB9344AE36B3}"/>
              </a:ext>
            </a:extLst>
          </p:cNvPr>
          <p:cNvCxnSpPr>
            <a:cxnSpLocks/>
          </p:cNvCxnSpPr>
          <p:nvPr/>
        </p:nvCxnSpPr>
        <p:spPr>
          <a:xfrm>
            <a:off x="1863212" y="2081125"/>
            <a:ext cx="135194" cy="12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05E7F-A85E-4C2E-AEFE-371C60A619A3}"/>
              </a:ext>
            </a:extLst>
          </p:cNvPr>
          <p:cNvCxnSpPr>
            <a:cxnSpLocks/>
          </p:cNvCxnSpPr>
          <p:nvPr/>
        </p:nvCxnSpPr>
        <p:spPr>
          <a:xfrm flipH="1">
            <a:off x="1863212" y="2203043"/>
            <a:ext cx="135194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F66CE-9616-4253-9C84-3F33861CECDC}"/>
              </a:ext>
            </a:extLst>
          </p:cNvPr>
          <p:cNvGrpSpPr/>
          <p:nvPr/>
        </p:nvGrpSpPr>
        <p:grpSpPr>
          <a:xfrm rot="10800000">
            <a:off x="3082414" y="1247720"/>
            <a:ext cx="250722" cy="652978"/>
            <a:chOff x="4955457" y="1247720"/>
            <a:chExt cx="250722" cy="652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0F04-3492-4BB9-B93C-E36C1201559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10800000" flipH="1">
              <a:off x="5080115" y="1247720"/>
              <a:ext cx="1655" cy="65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6DBCA9-DDB3-4F3D-8751-D7B83A42D9B6}"/>
                </a:ext>
              </a:extLst>
            </p:cNvPr>
            <p:cNvCxnSpPr/>
            <p:nvPr/>
          </p:nvCxnSpPr>
          <p:spPr>
            <a:xfrm flipH="1">
              <a:off x="4955457" y="1718188"/>
              <a:ext cx="124257" cy="182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A21791-F6C7-451E-9442-4AF9B27A5C87}"/>
                </a:ext>
              </a:extLst>
            </p:cNvPr>
            <p:cNvCxnSpPr/>
            <p:nvPr/>
          </p:nvCxnSpPr>
          <p:spPr>
            <a:xfrm>
              <a:off x="5079714" y="1703439"/>
              <a:ext cx="126465" cy="197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396D4E-A6E7-41ED-9127-C78414FDFA4B}"/>
              </a:ext>
            </a:extLst>
          </p:cNvPr>
          <p:cNvSpPr/>
          <p:nvPr/>
        </p:nvSpPr>
        <p:spPr>
          <a:xfrm>
            <a:off x="4681881" y="3482826"/>
            <a:ext cx="1449718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Reviewer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6007E4-18AD-4ACC-8347-8381C6731E5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3273191" y="2829847"/>
            <a:ext cx="0" cy="652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5765D7-71E2-46E5-9271-B1D9A40225CD}"/>
              </a:ext>
            </a:extLst>
          </p:cNvPr>
          <p:cNvCxnSpPr>
            <a:cxnSpLocks/>
          </p:cNvCxnSpPr>
          <p:nvPr/>
        </p:nvCxnSpPr>
        <p:spPr>
          <a:xfrm>
            <a:off x="3273039" y="3296265"/>
            <a:ext cx="126465" cy="18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AE813A-B238-4266-8D23-3E021C5BA73B}"/>
              </a:ext>
            </a:extLst>
          </p:cNvPr>
          <p:cNvCxnSpPr/>
          <p:nvPr/>
        </p:nvCxnSpPr>
        <p:spPr>
          <a:xfrm flipH="1">
            <a:off x="3127763" y="3303639"/>
            <a:ext cx="145276" cy="17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BFACA2-DA5C-4C3A-BBB9-6634ECE6B302}"/>
              </a:ext>
            </a:extLst>
          </p:cNvPr>
          <p:cNvCxnSpPr>
            <a:cxnSpLocks/>
          </p:cNvCxnSpPr>
          <p:nvPr/>
        </p:nvCxnSpPr>
        <p:spPr>
          <a:xfrm flipV="1">
            <a:off x="6151043" y="2380015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F5FB97-4C3D-4C46-B2AA-EF53A2525694}"/>
              </a:ext>
            </a:extLst>
          </p:cNvPr>
          <p:cNvCxnSpPr/>
          <p:nvPr/>
        </p:nvCxnSpPr>
        <p:spPr>
          <a:xfrm>
            <a:off x="6151043" y="2246300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600615-8863-4054-B347-90CD595344CC}"/>
              </a:ext>
            </a:extLst>
          </p:cNvPr>
          <p:cNvCxnSpPr>
            <a:cxnSpLocks/>
          </p:cNvCxnSpPr>
          <p:nvPr/>
        </p:nvCxnSpPr>
        <p:spPr>
          <a:xfrm flipH="1">
            <a:off x="6159000" y="2380014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9A11734C-C8A6-427D-B89A-333F6FCBCDFE}"/>
              </a:ext>
            </a:extLst>
          </p:cNvPr>
          <p:cNvSpPr/>
          <p:nvPr/>
        </p:nvSpPr>
        <p:spPr>
          <a:xfrm>
            <a:off x="4153922" y="106010"/>
            <a:ext cx="2464404" cy="929149"/>
          </a:xfrm>
          <a:prstGeom prst="wedgeRectCallout">
            <a:avLst>
              <a:gd name="adj1" fmla="val -65150"/>
              <a:gd name="adj2" fmla="val 16534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911AD2-C54B-481F-A2BA-E46BCDCD3A43}"/>
              </a:ext>
            </a:extLst>
          </p:cNvPr>
          <p:cNvSpPr txBox="1"/>
          <p:nvPr/>
        </p:nvSpPr>
        <p:spPr>
          <a:xfrm>
            <a:off x="4207112" y="182788"/>
            <a:ext cx="23360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Title</a:t>
            </a:r>
            <a:r>
              <a:rPr lang="nl-NL" sz="1300" dirty="0"/>
              <a:t>, Abstract, Tags &amp; Topics</a:t>
            </a:r>
          </a:p>
          <a:p>
            <a:r>
              <a:rPr lang="nl-NL" sz="1300" dirty="0"/>
              <a:t>Language, Date, Thumbnail </a:t>
            </a:r>
            <a:r>
              <a:rPr lang="nl-NL" sz="1300" dirty="0" err="1"/>
              <a:t>Duration</a:t>
            </a:r>
            <a:r>
              <a:rPr lang="nl-NL" sz="1300" dirty="0"/>
              <a:t>, Level, Code?, Demo? </a:t>
            </a:r>
          </a:p>
          <a:p>
            <a:r>
              <a:rPr lang="nl-NL" sz="1300" dirty="0"/>
              <a:t>URL for Stream or Download</a:t>
            </a:r>
            <a:endParaRPr lang="en-NL" sz="1300" dirty="0" err="1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0D112C-B545-4680-83AF-6DC07A7765C3}"/>
              </a:ext>
            </a:extLst>
          </p:cNvPr>
          <p:cNvCxnSpPr>
            <a:cxnSpLocks/>
          </p:cNvCxnSpPr>
          <p:nvPr/>
        </p:nvCxnSpPr>
        <p:spPr>
          <a:xfrm flipV="1">
            <a:off x="4210627" y="3970876"/>
            <a:ext cx="4672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1F83BB-96B2-4E4C-9DD3-86071C76B18A}"/>
              </a:ext>
            </a:extLst>
          </p:cNvPr>
          <p:cNvCxnSpPr/>
          <p:nvPr/>
        </p:nvCxnSpPr>
        <p:spPr>
          <a:xfrm>
            <a:off x="4210627" y="3837161"/>
            <a:ext cx="176980" cy="13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CC694F-CF7C-4615-9D62-297FAB65561D}"/>
              </a:ext>
            </a:extLst>
          </p:cNvPr>
          <p:cNvCxnSpPr>
            <a:cxnSpLocks/>
          </p:cNvCxnSpPr>
          <p:nvPr/>
        </p:nvCxnSpPr>
        <p:spPr>
          <a:xfrm flipH="1">
            <a:off x="4218584" y="3970875"/>
            <a:ext cx="153110" cy="1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112F406-E8E7-412E-87C5-86A108AD3DD0}"/>
              </a:ext>
            </a:extLst>
          </p:cNvPr>
          <p:cNvSpPr/>
          <p:nvPr/>
        </p:nvSpPr>
        <p:spPr>
          <a:xfrm>
            <a:off x="81566" y="3760469"/>
            <a:ext cx="2658926" cy="1052751"/>
          </a:xfrm>
          <a:prstGeom prst="wedgeRectCallout">
            <a:avLst>
              <a:gd name="adj1" fmla="val 68989"/>
              <a:gd name="adj2" fmla="val -1670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264AFD-E5FE-4748-89FC-178CAD966688}"/>
              </a:ext>
            </a:extLst>
          </p:cNvPr>
          <p:cNvSpPr txBox="1"/>
          <p:nvPr/>
        </p:nvSpPr>
        <p:spPr>
          <a:xfrm>
            <a:off x="168689" y="3824933"/>
            <a:ext cx="25470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Tags &amp; Topics, </a:t>
            </a:r>
            <a:r>
              <a:rPr lang="nl-NL" sz="1300" dirty="0" err="1"/>
              <a:t>Notes</a:t>
            </a:r>
            <a:r>
              <a:rPr lang="nl-NL" sz="1300" dirty="0"/>
              <a:t>, </a:t>
            </a:r>
            <a:r>
              <a:rPr lang="nl-NL" sz="1300" dirty="0" err="1"/>
              <a:t>Favorite</a:t>
            </a:r>
            <a:r>
              <a:rPr lang="nl-NL" sz="1300" dirty="0"/>
              <a:t>?,</a:t>
            </a:r>
            <a:br>
              <a:rPr lang="nl-NL" sz="1300" dirty="0"/>
            </a:br>
            <a:r>
              <a:rPr lang="nl-NL" sz="1300" dirty="0" err="1"/>
              <a:t>AttendedLive</a:t>
            </a:r>
            <a:r>
              <a:rPr lang="nl-NL" sz="1300" dirty="0"/>
              <a:t>? </a:t>
            </a:r>
          </a:p>
          <a:p>
            <a:r>
              <a:rPr lang="nl-NL" sz="1300" dirty="0"/>
              <a:t>Score: content, </a:t>
            </a:r>
            <a:r>
              <a:rPr lang="nl-NL" sz="1300" dirty="0" err="1"/>
              <a:t>technical</a:t>
            </a:r>
            <a:r>
              <a:rPr lang="nl-NL" sz="1300" dirty="0"/>
              <a:t> </a:t>
            </a:r>
            <a:r>
              <a:rPr lang="nl-NL" sz="1300" dirty="0" err="1"/>
              <a:t>recording</a:t>
            </a:r>
            <a:r>
              <a:rPr lang="nl-NL" sz="1300" dirty="0"/>
              <a:t> </a:t>
            </a:r>
            <a:r>
              <a:rPr lang="nl-NL" sz="1300" dirty="0" err="1"/>
              <a:t>quality</a:t>
            </a:r>
            <a:r>
              <a:rPr lang="nl-NL" sz="1300" dirty="0"/>
              <a:t>, </a:t>
            </a:r>
            <a:r>
              <a:rPr lang="nl-NL" sz="1300" dirty="0" err="1"/>
              <a:t>speaking</a:t>
            </a:r>
            <a:r>
              <a:rPr lang="nl-NL" sz="1300" dirty="0"/>
              <a:t> </a:t>
            </a:r>
            <a:r>
              <a:rPr lang="nl-NL" sz="1300" dirty="0" err="1"/>
              <a:t>style</a:t>
            </a:r>
            <a:endParaRPr lang="en-NL" sz="1300" dirty="0" err="1"/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469D2EB5-C27D-4249-8F6B-F1F8DD244F33}"/>
              </a:ext>
            </a:extLst>
          </p:cNvPr>
          <p:cNvSpPr/>
          <p:nvPr/>
        </p:nvSpPr>
        <p:spPr>
          <a:xfrm>
            <a:off x="3951746" y="4467214"/>
            <a:ext cx="2421117" cy="443999"/>
          </a:xfrm>
          <a:prstGeom prst="wedgeRectCallout">
            <a:avLst>
              <a:gd name="adj1" fmla="val -10687"/>
              <a:gd name="adj2" fmla="val -8306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C8A8FC-E30A-4626-83D4-FA2F55566796}"/>
              </a:ext>
            </a:extLst>
          </p:cNvPr>
          <p:cNvSpPr txBox="1"/>
          <p:nvPr/>
        </p:nvSpPr>
        <p:spPr>
          <a:xfrm>
            <a:off x="4038871" y="4511580"/>
            <a:ext cx="22812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50" dirty="0"/>
              <a:t>Name, Bio, </a:t>
            </a:r>
            <a:r>
              <a:rPr lang="nl-NL" sz="1050" dirty="0" err="1"/>
              <a:t>Photograph</a:t>
            </a:r>
            <a:r>
              <a:rPr lang="nl-NL" sz="1050" dirty="0"/>
              <a:t>, Publications, </a:t>
            </a:r>
            <a:r>
              <a:rPr lang="nl-NL" sz="1050" dirty="0" err="1"/>
              <a:t>Social</a:t>
            </a:r>
            <a:r>
              <a:rPr lang="nl-NL" sz="1050" dirty="0"/>
              <a:t> Media contact details</a:t>
            </a:r>
            <a:endParaRPr lang="en-NL" sz="1050" dirty="0" err="1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2A6C9F-51D4-4D51-8BEE-63A3D7EFCFFA}"/>
              </a:ext>
            </a:extLst>
          </p:cNvPr>
          <p:cNvSpPr/>
          <p:nvPr/>
        </p:nvSpPr>
        <p:spPr>
          <a:xfrm>
            <a:off x="422302" y="318571"/>
            <a:ext cx="1388000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Content Producer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9E1BCD1A-5C0D-4881-8C33-375F41DBF962}"/>
              </a:ext>
            </a:extLst>
          </p:cNvPr>
          <p:cNvSpPr/>
          <p:nvPr/>
        </p:nvSpPr>
        <p:spPr>
          <a:xfrm>
            <a:off x="308013" y="1084654"/>
            <a:ext cx="2062502" cy="674053"/>
          </a:xfrm>
          <a:prstGeom prst="wedgeRectCallout">
            <a:avLst>
              <a:gd name="adj1" fmla="val 14115"/>
              <a:gd name="adj2" fmla="val -62293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0C290F-8670-4C84-88FC-3BF67D0270B3}"/>
              </a:ext>
            </a:extLst>
          </p:cNvPr>
          <p:cNvSpPr txBox="1"/>
          <p:nvPr/>
        </p:nvSpPr>
        <p:spPr>
          <a:xfrm>
            <a:off x="409384" y="1128066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Bio, </a:t>
            </a:r>
            <a:r>
              <a:rPr lang="nl-NL" sz="1300" dirty="0" err="1"/>
              <a:t>Photograph</a:t>
            </a:r>
            <a:r>
              <a:rPr lang="nl-NL" sz="1300" dirty="0"/>
              <a:t>, Publications, </a:t>
            </a:r>
            <a:r>
              <a:rPr lang="nl-NL" sz="1300" dirty="0" err="1"/>
              <a:t>Social</a:t>
            </a:r>
            <a:r>
              <a:rPr lang="nl-NL" sz="1300" dirty="0"/>
              <a:t> Media contact details</a:t>
            </a:r>
            <a:endParaRPr lang="en-NL" sz="1300" dirty="0" err="1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EE2B3F-5CA1-400B-B849-2DD7F89F3F5A}"/>
              </a:ext>
            </a:extLst>
          </p:cNvPr>
          <p:cNvCxnSpPr/>
          <p:nvPr/>
        </p:nvCxnSpPr>
        <p:spPr>
          <a:xfrm>
            <a:off x="1843435" y="2626814"/>
            <a:ext cx="4869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64B384-AFA0-48F4-BB44-8CDB76C1D37E}"/>
              </a:ext>
            </a:extLst>
          </p:cNvPr>
          <p:cNvCxnSpPr>
            <a:cxnSpLocks/>
          </p:cNvCxnSpPr>
          <p:nvPr/>
        </p:nvCxnSpPr>
        <p:spPr>
          <a:xfrm>
            <a:off x="1843435" y="2504895"/>
            <a:ext cx="135194" cy="12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D2BF4-96DF-4B5C-8661-4F42911C92A4}"/>
              </a:ext>
            </a:extLst>
          </p:cNvPr>
          <p:cNvCxnSpPr>
            <a:cxnSpLocks/>
          </p:cNvCxnSpPr>
          <p:nvPr/>
        </p:nvCxnSpPr>
        <p:spPr>
          <a:xfrm flipH="1">
            <a:off x="1825472" y="2637085"/>
            <a:ext cx="135194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370AB6-AFD0-4324-B22F-510B361BF518}"/>
              </a:ext>
            </a:extLst>
          </p:cNvPr>
          <p:cNvGrpSpPr/>
          <p:nvPr/>
        </p:nvGrpSpPr>
        <p:grpSpPr>
          <a:xfrm flipH="1">
            <a:off x="1827211" y="695564"/>
            <a:ext cx="486948" cy="243838"/>
            <a:chOff x="2807980" y="695564"/>
            <a:chExt cx="486948" cy="24383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BB837EA-7827-47D1-969C-FA1AD28F4C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7980" y="817483"/>
              <a:ext cx="4869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2EE8448-EADF-42E5-9CD3-341140584534}"/>
                </a:ext>
              </a:extLst>
            </p:cNvPr>
            <p:cNvCxnSpPr>
              <a:cxnSpLocks/>
            </p:cNvCxnSpPr>
            <p:nvPr/>
          </p:nvCxnSpPr>
          <p:spPr>
            <a:xfrm>
              <a:off x="2807980" y="695564"/>
              <a:ext cx="135194" cy="121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0D8345-55FB-49C5-A1DF-386C02B4C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980" y="817482"/>
              <a:ext cx="135194" cy="121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F137A83-EEF3-4380-8D81-A36FA85A5EA1}"/>
              </a:ext>
            </a:extLst>
          </p:cNvPr>
          <p:cNvSpPr/>
          <p:nvPr/>
        </p:nvSpPr>
        <p:spPr>
          <a:xfrm>
            <a:off x="4681611" y="1890174"/>
            <a:ext cx="1449718" cy="929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Context Link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67A899FF-21FF-4251-A2A5-1692CA2A9AD0}"/>
              </a:ext>
            </a:extLst>
          </p:cNvPr>
          <p:cNvSpPr/>
          <p:nvPr/>
        </p:nvSpPr>
        <p:spPr>
          <a:xfrm>
            <a:off x="2072666" y="2462894"/>
            <a:ext cx="2295715" cy="652971"/>
          </a:xfrm>
          <a:prstGeom prst="wedgeRectCallout">
            <a:avLst>
              <a:gd name="adj1" fmla="val -12398"/>
              <a:gd name="adj2" fmla="val -7868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34E4A0-0D14-4C89-8ED6-9C306A3B08AA}"/>
              </a:ext>
            </a:extLst>
          </p:cNvPr>
          <p:cNvSpPr txBox="1"/>
          <p:nvPr/>
        </p:nvSpPr>
        <p:spPr>
          <a:xfrm>
            <a:off x="2172052" y="2507259"/>
            <a:ext cx="2046532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Slides, Code, </a:t>
            </a:r>
            <a:r>
              <a:rPr lang="nl-NL" sz="1300" dirty="0" err="1"/>
              <a:t>Article</a:t>
            </a:r>
            <a:r>
              <a:rPr lang="nl-NL" sz="1300" dirty="0"/>
              <a:t>, </a:t>
            </a:r>
            <a:r>
              <a:rPr lang="nl-NL" sz="1300" dirty="0" err="1"/>
              <a:t>Book</a:t>
            </a:r>
            <a:r>
              <a:rPr lang="nl-NL" sz="1300" dirty="0"/>
              <a:t>, </a:t>
            </a:r>
            <a:r>
              <a:rPr lang="nl-NL" sz="1300" dirty="0" err="1"/>
              <a:t>Session</a:t>
            </a:r>
            <a:r>
              <a:rPr lang="nl-NL" sz="1300" dirty="0"/>
              <a:t>, Tutorial, Tool, Product, App, Podcast</a:t>
            </a:r>
            <a:endParaRPr lang="en-NL" sz="130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A23092-EA6F-414B-B1FE-E3B2B82D38C8}"/>
              </a:ext>
            </a:extLst>
          </p:cNvPr>
          <p:cNvGrpSpPr/>
          <p:nvPr/>
        </p:nvGrpSpPr>
        <p:grpSpPr>
          <a:xfrm flipH="1">
            <a:off x="4210627" y="2231194"/>
            <a:ext cx="467283" cy="262278"/>
            <a:chOff x="4210627" y="2231194"/>
            <a:chExt cx="467283" cy="26227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79EA21-E5A2-4150-AEDB-17D0630D1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627" y="2364909"/>
              <a:ext cx="46728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F2C3BB-44C5-4ABD-9A69-712021D9B8F2}"/>
                </a:ext>
              </a:extLst>
            </p:cNvPr>
            <p:cNvCxnSpPr/>
            <p:nvPr/>
          </p:nvCxnSpPr>
          <p:spPr>
            <a:xfrm>
              <a:off x="4210627" y="2231194"/>
              <a:ext cx="176980" cy="133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5A8470-01B6-4BD7-AA8D-A47990328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8584" y="2364908"/>
              <a:ext cx="153110" cy="128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AC04754-B2B9-467F-B365-098D50661E3E}"/>
              </a:ext>
            </a:extLst>
          </p:cNvPr>
          <p:cNvSpPr/>
          <p:nvPr/>
        </p:nvSpPr>
        <p:spPr>
          <a:xfrm>
            <a:off x="6611038" y="1095832"/>
            <a:ext cx="2366945" cy="3092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Context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2FB1075C-65D2-4C6C-894F-AEFAE049B932}"/>
              </a:ext>
            </a:extLst>
          </p:cNvPr>
          <p:cNvSpPr/>
          <p:nvPr/>
        </p:nvSpPr>
        <p:spPr>
          <a:xfrm>
            <a:off x="6965035" y="75120"/>
            <a:ext cx="2012949" cy="907887"/>
          </a:xfrm>
          <a:prstGeom prst="wedgeRectCallout">
            <a:avLst>
              <a:gd name="adj1" fmla="val 13348"/>
              <a:gd name="adj2" fmla="val 8574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dk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670654-2D4A-40D3-B6DA-2B2F24416D5D}"/>
              </a:ext>
            </a:extLst>
          </p:cNvPr>
          <p:cNvSpPr txBox="1"/>
          <p:nvPr/>
        </p:nvSpPr>
        <p:spPr>
          <a:xfrm>
            <a:off x="7043881" y="129749"/>
            <a:ext cx="191806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Conference, Course, Tutorial Series, </a:t>
            </a:r>
            <a:r>
              <a:rPr lang="nl-NL" sz="1300" dirty="0" err="1"/>
              <a:t>Meetup</a:t>
            </a:r>
            <a:r>
              <a:rPr lang="nl-NL" sz="1300" dirty="0"/>
              <a:t> Group, User Group, Blog, Magazine, Project, Site</a:t>
            </a:r>
            <a:endParaRPr lang="en-NL" sz="1300" dirty="0" err="1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E28F27-60A9-4814-8D2D-B92BD5302DAE}"/>
              </a:ext>
            </a:extLst>
          </p:cNvPr>
          <p:cNvSpPr/>
          <p:nvPr/>
        </p:nvSpPr>
        <p:spPr>
          <a:xfrm>
            <a:off x="6786511" y="3154929"/>
            <a:ext cx="2064097" cy="929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Event</a:t>
            </a:r>
          </a:p>
          <a:p>
            <a:pPr algn="ctr"/>
            <a:endParaRPr lang="nl-NL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nl-NL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D4675-49CB-4083-8A60-739B9548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97" y="3389448"/>
            <a:ext cx="723132" cy="7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558543-FF10-4387-BCC9-E89655FE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80" y="3583993"/>
            <a:ext cx="1429238" cy="4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D7B88A-39A6-46EC-8B31-08F30713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314" y="3504143"/>
            <a:ext cx="551693" cy="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6ABD3E9-3137-421A-9A55-4AE7D358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25" y="3063674"/>
            <a:ext cx="548004" cy="5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57CF68-D444-46DB-9056-5FB121C5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27" y="3186203"/>
            <a:ext cx="759343" cy="7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7883AAF-991D-4F52-97AA-7AB27894D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70" y="3859122"/>
            <a:ext cx="532477" cy="23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5A5DBB-55B6-4A06-B8C7-552A62CD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99" y="2923201"/>
            <a:ext cx="868927" cy="8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FE2A1BDD-F449-4595-8D82-C29AF495312D}"/>
              </a:ext>
            </a:extLst>
          </p:cNvPr>
          <p:cNvSpPr/>
          <p:nvPr/>
        </p:nvSpPr>
        <p:spPr>
          <a:xfrm>
            <a:off x="6726073" y="4130951"/>
            <a:ext cx="2306912" cy="711449"/>
          </a:xfrm>
          <a:prstGeom prst="wedgeRectCallout">
            <a:avLst>
              <a:gd name="adj1" fmla="val 31066"/>
              <a:gd name="adj2" fmla="val -730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DA8FC8-421E-4D9C-9D42-E10053DB7DCC}"/>
              </a:ext>
            </a:extLst>
          </p:cNvPr>
          <p:cNvSpPr txBox="1"/>
          <p:nvPr/>
        </p:nvSpPr>
        <p:spPr>
          <a:xfrm>
            <a:off x="6779262" y="4207729"/>
            <a:ext cx="2281298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Name, </a:t>
            </a:r>
            <a:r>
              <a:rPr lang="nl-NL" sz="1300" dirty="0" err="1"/>
              <a:t>Location</a:t>
            </a:r>
            <a:r>
              <a:rPr lang="nl-NL" sz="1300" dirty="0"/>
              <a:t> &amp; </a:t>
            </a:r>
            <a:r>
              <a:rPr lang="nl-NL" sz="1300" dirty="0" err="1"/>
              <a:t>Venue</a:t>
            </a:r>
            <a:r>
              <a:rPr lang="nl-NL" sz="1300" dirty="0"/>
              <a:t>, Dates, </a:t>
            </a:r>
            <a:r>
              <a:rPr lang="nl-NL" sz="1300" dirty="0" err="1"/>
              <a:t>Organization</a:t>
            </a:r>
            <a:r>
              <a:rPr lang="nl-NL" sz="1300" dirty="0"/>
              <a:t>, Website, </a:t>
            </a:r>
            <a:r>
              <a:rPr lang="nl-NL" sz="1300" dirty="0" err="1"/>
              <a:t>Social</a:t>
            </a:r>
            <a:r>
              <a:rPr lang="nl-NL" sz="1300" dirty="0"/>
              <a:t> Media, </a:t>
            </a:r>
            <a:r>
              <a:rPr lang="nl-NL" sz="1300" dirty="0" err="1"/>
              <a:t>calendar</a:t>
            </a:r>
            <a:r>
              <a:rPr lang="nl-NL" sz="1300" dirty="0"/>
              <a:t> </a:t>
            </a:r>
            <a:endParaRPr lang="en-NL" sz="1300" dirty="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15BB42F-A416-484B-A8EA-47205FAF7797}"/>
              </a:ext>
            </a:extLst>
          </p:cNvPr>
          <p:cNvSpPr/>
          <p:nvPr/>
        </p:nvSpPr>
        <p:spPr>
          <a:xfrm>
            <a:off x="6783020" y="2591274"/>
            <a:ext cx="2064097" cy="4292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User Group </a:t>
            </a:r>
          </a:p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Seminar Series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C228327-92EC-41CC-AB76-FD9816729808}"/>
              </a:ext>
            </a:extLst>
          </p:cNvPr>
          <p:cNvSpPr/>
          <p:nvPr/>
        </p:nvSpPr>
        <p:spPr>
          <a:xfrm>
            <a:off x="6795795" y="2042330"/>
            <a:ext cx="2064097" cy="4292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Magazine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0E88CD1-6A45-4E67-AC38-314859852F75}"/>
              </a:ext>
            </a:extLst>
          </p:cNvPr>
          <p:cNvSpPr/>
          <p:nvPr/>
        </p:nvSpPr>
        <p:spPr>
          <a:xfrm>
            <a:off x="6808134" y="1531209"/>
            <a:ext cx="2064097" cy="4292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Blog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6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03DA5-B416-4D33-A731-7B8E3474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FC0FEFE-06B3-40C8-850F-DB78B23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 err="1"/>
              <a:t>DirectPoll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8A68CD2-FB5D-4738-9082-6A99CD0F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22"/>
            <a:ext cx="9144000" cy="333755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A7AAF-FF3A-4322-AA4A-72B6D27E409C}"/>
              </a:ext>
            </a:extLst>
          </p:cNvPr>
          <p:cNvSpPr txBox="1"/>
          <p:nvPr/>
        </p:nvSpPr>
        <p:spPr>
          <a:xfrm>
            <a:off x="719999" y="4594302"/>
            <a:ext cx="19412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hlinkClick r:id="rId2"/>
              </a:rPr>
              <a:t>https://directpoll.com/</a:t>
            </a:r>
            <a:endParaRPr lang="en-NL" sz="1600" dirty="0" err="1"/>
          </a:p>
        </p:txBody>
      </p:sp>
    </p:spTree>
    <p:extLst>
      <p:ext uri="{BB962C8B-B14F-4D97-AF65-F5344CB8AC3E}">
        <p14:creationId xmlns:p14="http://schemas.microsoft.com/office/powerpoint/2010/main" val="331992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17AC8-8E42-430F-926A-656DA29F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DirectPoll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CE3BA-4B3F-4887-8768-23FE5572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dirty="0"/>
              <a:t>Multiple Choice </a:t>
            </a:r>
            <a:r>
              <a:rPr lang="nl-NL" dirty="0" err="1"/>
              <a:t>questions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/>
              <a:t>single or multiple response</a:t>
            </a:r>
          </a:p>
          <a:p>
            <a:pPr lvl="1">
              <a:spcAft>
                <a:spcPts val="600"/>
              </a:spcAft>
            </a:pPr>
            <a:r>
              <a:rPr lang="nl-NL" dirty="0" err="1"/>
              <a:t>answers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marked</a:t>
            </a:r>
            <a:r>
              <a:rPr lang="nl-NL" dirty="0"/>
              <a:t> as correct</a:t>
            </a:r>
          </a:p>
          <a:p>
            <a:pPr>
              <a:spcAft>
                <a:spcPts val="600"/>
              </a:spcAft>
            </a:pPr>
            <a:r>
              <a:rPr lang="nl-NL" dirty="0"/>
              <a:t>Live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gathering</a:t>
            </a:r>
            <a:endParaRPr lang="nl-NL" dirty="0"/>
          </a:p>
          <a:p>
            <a:pPr lvl="1">
              <a:spcAft>
                <a:spcPts val="600"/>
              </a:spcAft>
            </a:pPr>
            <a:r>
              <a:rPr lang="nl-NL" dirty="0" err="1"/>
              <a:t>Presented</a:t>
            </a:r>
            <a:r>
              <a:rPr lang="nl-NL" dirty="0"/>
              <a:t> as </a:t>
            </a:r>
            <a:r>
              <a:rPr lang="nl-NL" dirty="0" err="1"/>
              <a:t>horizontal</a:t>
            </a:r>
            <a:r>
              <a:rPr lang="nl-NL" dirty="0"/>
              <a:t> bar </a:t>
            </a:r>
            <a:r>
              <a:rPr lang="nl-NL" dirty="0" err="1"/>
              <a:t>charts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retained</a:t>
            </a:r>
            <a:r>
              <a:rPr lang="nl-NL" dirty="0"/>
              <a:t> for analysis at a later moment</a:t>
            </a:r>
          </a:p>
          <a:p>
            <a:pPr>
              <a:spcAft>
                <a:spcPts val="600"/>
              </a:spcAft>
            </a:pPr>
            <a:r>
              <a:rPr lang="nl-NL" dirty="0"/>
              <a:t>Polls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reused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Maximum 500 concurrent </a:t>
            </a:r>
            <a:r>
              <a:rPr lang="nl-NL" dirty="0" err="1"/>
              <a:t>voters</a:t>
            </a:r>
            <a:endParaRPr lang="nl-NL" dirty="0"/>
          </a:p>
          <a:p>
            <a:pPr>
              <a:spcAft>
                <a:spcPts val="600"/>
              </a:spcAft>
            </a:pPr>
            <a:r>
              <a:rPr lang="nl-NL" dirty="0"/>
              <a:t>Free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08BE4-B2F2-4D40-9317-9CC8E295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0F412-F1F0-416A-8B77-5101D433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2" y="1231341"/>
            <a:ext cx="4046517" cy="268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8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A033F-D3A5-4202-A9C3-2E5739C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63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BA5A-E510-463E-B78A-D64F90C9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9835D4-9448-4C96-9407-1F94CEBD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4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5A28-56BC-43D4-A7B3-13A19F3A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7BD1A7-8495-4112-ABBB-A4DB44C6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14" y="792000"/>
            <a:ext cx="67151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365CF9F-A631-42F7-A7A4-6CE0B9ECA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" y="3409647"/>
            <a:ext cx="1929880" cy="14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037B0B2E-A72D-44AC-ADB2-52FE0F37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86" y="3183476"/>
            <a:ext cx="1741279" cy="1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8E291B7-B77A-47F9-A4C5-83057EF7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1" y="1205228"/>
            <a:ext cx="1868410" cy="156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92DF-8ABE-453F-B38C-958BD76D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Full Playlist on YouTube</a:t>
            </a:r>
          </a:p>
          <a:p>
            <a:pPr lvl="1"/>
            <a:r>
              <a:rPr lang="nl-NL" sz="900" dirty="0">
                <a:hlinkClick r:id="rId3"/>
              </a:rPr>
              <a:t>https://www.youtube.com/watch?v=J6fegDQPgps&amp;list=PLRsbF2sD7JVqPgMvdC-bARnJ9bALLIM3Q</a:t>
            </a:r>
            <a:r>
              <a:rPr lang="nl-NL" sz="900" dirty="0"/>
              <a:t> 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180000" lvl="1" indent="0">
              <a:buNone/>
            </a:pPr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DA60DB16-25ED-473E-9641-C8DB5CAFF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90" y="287999"/>
            <a:ext cx="3518735" cy="430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C85C7-483E-46A9-9432-5AD2B9E5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E965-1582-4503-BFD4-C7DC3911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5" y="2331315"/>
            <a:ext cx="4246812" cy="2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A22-8BE8-452F-9BF0-7CB60A9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Watch?</a:t>
            </a:r>
            <a:endParaRPr lang="en-NL" dirty="0"/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1F3EC8F-15AE-412D-9AE2-ABABF93D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6" y="3309804"/>
            <a:ext cx="3269263" cy="5563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5AF8-BB93-4113-8F37-1EABEAE6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2" name="Snagit_SNG838">
            <a:extLst>
              <a:ext uri="{FF2B5EF4-FFF2-40B4-BE49-F238E27FC236}">
                <a16:creationId xmlns:a16="http://schemas.microsoft.com/office/drawing/2014/main" id="{5563D185-FC1B-4750-A5FD-4EA3D82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37" y="39644"/>
            <a:ext cx="3170195" cy="533446"/>
          </a:xfrm>
          <a:prstGeom prst="rect">
            <a:avLst/>
          </a:prstGeom>
        </p:spPr>
      </p:pic>
      <p:pic>
        <p:nvPicPr>
          <p:cNvPr id="18" name="Snagit_SNG804">
            <a:extLst>
              <a:ext uri="{FF2B5EF4-FFF2-40B4-BE49-F238E27FC236}">
                <a16:creationId xmlns:a16="http://schemas.microsoft.com/office/drawing/2014/main" id="{576FE7F5-AAD2-444F-87D9-A0ED5069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29" y="3554736"/>
            <a:ext cx="2949196" cy="510584"/>
          </a:xfrm>
          <a:prstGeom prst="rect">
            <a:avLst/>
          </a:prstGeom>
        </p:spPr>
      </p:pic>
      <p:pic>
        <p:nvPicPr>
          <p:cNvPr id="22" name="Snagit_SNG817">
            <a:extLst>
              <a:ext uri="{FF2B5EF4-FFF2-40B4-BE49-F238E27FC236}">
                <a16:creationId xmlns:a16="http://schemas.microsoft.com/office/drawing/2014/main" id="{5CF62B1C-BF1F-4FA6-BD1B-A8C4E145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76" y="535626"/>
            <a:ext cx="3101609" cy="525826"/>
          </a:xfrm>
          <a:prstGeom prst="rect">
            <a:avLst/>
          </a:prstGeom>
        </p:spPr>
      </p:pic>
      <p:pic>
        <p:nvPicPr>
          <p:cNvPr id="24" name="Snagit_SNG81A">
            <a:extLst>
              <a:ext uri="{FF2B5EF4-FFF2-40B4-BE49-F238E27FC236}">
                <a16:creationId xmlns:a16="http://schemas.microsoft.com/office/drawing/2014/main" id="{86148370-A4D8-4153-98C7-E616A04DA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5" y="2576059"/>
            <a:ext cx="3246401" cy="533446"/>
          </a:xfrm>
          <a:prstGeom prst="rect">
            <a:avLst/>
          </a:prstGeom>
        </p:spPr>
      </p:pic>
      <p:pic>
        <p:nvPicPr>
          <p:cNvPr id="26" name="Snagit_SNG81D">
            <a:extLst>
              <a:ext uri="{FF2B5EF4-FFF2-40B4-BE49-F238E27FC236}">
                <a16:creationId xmlns:a16="http://schemas.microsoft.com/office/drawing/2014/main" id="{8019795E-F14D-4257-8D3B-D3FADEAB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" y="3919172"/>
            <a:ext cx="3246401" cy="533446"/>
          </a:xfrm>
          <a:prstGeom prst="rect">
            <a:avLst/>
          </a:prstGeom>
        </p:spPr>
      </p:pic>
      <p:pic>
        <p:nvPicPr>
          <p:cNvPr id="28" name="Snagit_SNG81F">
            <a:extLst>
              <a:ext uri="{FF2B5EF4-FFF2-40B4-BE49-F238E27FC236}">
                <a16:creationId xmlns:a16="http://schemas.microsoft.com/office/drawing/2014/main" id="{AF865C32-CBBF-4976-AECE-A338BF472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264" y="2319248"/>
            <a:ext cx="3208298" cy="518205"/>
          </a:xfrm>
          <a:prstGeom prst="rect">
            <a:avLst/>
          </a:prstGeom>
        </p:spPr>
      </p:pic>
      <p:pic>
        <p:nvPicPr>
          <p:cNvPr id="30" name="Snagit_SNG821">
            <a:extLst>
              <a:ext uri="{FF2B5EF4-FFF2-40B4-BE49-F238E27FC236}">
                <a16:creationId xmlns:a16="http://schemas.microsoft.com/office/drawing/2014/main" id="{CEEE53EF-6291-4AB8-A919-4CDEC8DCC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395" y="1748848"/>
            <a:ext cx="3238781" cy="525826"/>
          </a:xfrm>
          <a:prstGeom prst="rect">
            <a:avLst/>
          </a:prstGeom>
        </p:spPr>
      </p:pic>
      <p:pic>
        <p:nvPicPr>
          <p:cNvPr id="32" name="Snagit_SNG824">
            <a:extLst>
              <a:ext uri="{FF2B5EF4-FFF2-40B4-BE49-F238E27FC236}">
                <a16:creationId xmlns:a16="http://schemas.microsoft.com/office/drawing/2014/main" id="{4649D960-9C68-4655-A9D2-A5B6F5A2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1264" y="1102677"/>
            <a:ext cx="3345470" cy="1074513"/>
          </a:xfrm>
          <a:prstGeom prst="rect">
            <a:avLst/>
          </a:prstGeom>
        </p:spPr>
      </p:pic>
      <p:pic>
        <p:nvPicPr>
          <p:cNvPr id="34" name="Snagit_SNG828">
            <a:extLst>
              <a:ext uri="{FF2B5EF4-FFF2-40B4-BE49-F238E27FC236}">
                <a16:creationId xmlns:a16="http://schemas.microsoft.com/office/drawing/2014/main" id="{784CDF68-00AE-4AED-B99B-09CA952CF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8" y="872924"/>
            <a:ext cx="3337849" cy="556308"/>
          </a:xfrm>
          <a:prstGeom prst="rect">
            <a:avLst/>
          </a:prstGeom>
        </p:spPr>
      </p:pic>
      <p:pic>
        <p:nvPicPr>
          <p:cNvPr id="20" name="Snagit_SNG809">
            <a:extLst>
              <a:ext uri="{FF2B5EF4-FFF2-40B4-BE49-F238E27FC236}">
                <a16:creationId xmlns:a16="http://schemas.microsoft.com/office/drawing/2014/main" id="{8AD954E8-B92B-4194-B649-4735588171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716" y="4354474"/>
            <a:ext cx="3299746" cy="533446"/>
          </a:xfrm>
          <a:prstGeom prst="rect">
            <a:avLst/>
          </a:prstGeom>
        </p:spPr>
      </p:pic>
      <p:pic>
        <p:nvPicPr>
          <p:cNvPr id="16" name="Snagit_SNG802">
            <a:extLst>
              <a:ext uri="{FF2B5EF4-FFF2-40B4-BE49-F238E27FC236}">
                <a16:creationId xmlns:a16="http://schemas.microsoft.com/office/drawing/2014/main" id="{B4308638-5FF5-492B-A4E7-D58700505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2813" y="1153729"/>
            <a:ext cx="3215919" cy="518205"/>
          </a:xfrm>
          <a:prstGeom prst="rect">
            <a:avLst/>
          </a:prstGeom>
        </p:spPr>
      </p:pic>
      <p:pic>
        <p:nvPicPr>
          <p:cNvPr id="14" name="Snagit_SNG800">
            <a:extLst>
              <a:ext uri="{FF2B5EF4-FFF2-40B4-BE49-F238E27FC236}">
                <a16:creationId xmlns:a16="http://schemas.microsoft.com/office/drawing/2014/main" id="{788D493B-7691-4BA6-8B16-1CBBB80837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16" y="2073095"/>
            <a:ext cx="3246401" cy="525826"/>
          </a:xfrm>
          <a:prstGeom prst="rect">
            <a:avLst/>
          </a:prstGeom>
        </p:spPr>
      </p:pic>
      <p:pic>
        <p:nvPicPr>
          <p:cNvPr id="8" name="Snagit_SNG832">
            <a:extLst>
              <a:ext uri="{FF2B5EF4-FFF2-40B4-BE49-F238E27FC236}">
                <a16:creationId xmlns:a16="http://schemas.microsoft.com/office/drawing/2014/main" id="{BC98F847-C15F-4D6B-B491-8ED54AF1C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804" y="2875039"/>
            <a:ext cx="3238781" cy="533446"/>
          </a:xfrm>
          <a:prstGeom prst="rect">
            <a:avLst/>
          </a:prstGeom>
        </p:spPr>
      </p:pic>
      <p:pic>
        <p:nvPicPr>
          <p:cNvPr id="10" name="Snagit_SNG836">
            <a:extLst>
              <a:ext uri="{FF2B5EF4-FFF2-40B4-BE49-F238E27FC236}">
                <a16:creationId xmlns:a16="http://schemas.microsoft.com/office/drawing/2014/main" id="{7FF5D509-BFE3-42C5-8115-EC82736593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1572" y="3772705"/>
            <a:ext cx="3208298" cy="1051651"/>
          </a:xfrm>
          <a:prstGeom prst="rect">
            <a:avLst/>
          </a:prstGeom>
        </p:spPr>
      </p:pic>
      <p:pic>
        <p:nvPicPr>
          <p:cNvPr id="35" name="Snagit_SNG836">
            <a:extLst>
              <a:ext uri="{FF2B5EF4-FFF2-40B4-BE49-F238E27FC236}">
                <a16:creationId xmlns:a16="http://schemas.microsoft.com/office/drawing/2014/main" id="{AE5DFC39-3C49-4C77-8736-31DC11F13E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0000"/>
          <a:stretch/>
        </p:blipFill>
        <p:spPr>
          <a:xfrm>
            <a:off x="1532075" y="2274674"/>
            <a:ext cx="5982259" cy="980466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1014</Words>
  <Application>Microsoft Office PowerPoint</Application>
  <PresentationFormat>On-screen Show (16:9)</PresentationFormat>
  <Paragraphs>215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Arial</vt:lpstr>
      <vt:lpstr>Arial Black</vt:lpstr>
      <vt:lpstr>2_Office-thema</vt:lpstr>
      <vt:lpstr>Code Café Online    DBeaver DirectPoll Devoxx Windows Sandbox</vt:lpstr>
      <vt:lpstr>DBeaver</vt:lpstr>
      <vt:lpstr>DirectPoll</vt:lpstr>
      <vt:lpstr>DirectPoll</vt:lpstr>
      <vt:lpstr>DirectPoll</vt:lpstr>
      <vt:lpstr>Devoxx</vt:lpstr>
      <vt:lpstr>Devoxx Belgium 2019</vt:lpstr>
      <vt:lpstr>Devoxx Belgium 2019</vt:lpstr>
      <vt:lpstr>Devoxx Belgium 2019 What to Watch?</vt:lpstr>
      <vt:lpstr>Wait…. There is more…</vt:lpstr>
      <vt:lpstr>Windows Sandbox</vt:lpstr>
      <vt:lpstr>Windows Sandbox is a new lightweight desktop environment tailored for safely running applications in isolation.</vt:lpstr>
      <vt:lpstr>Intermezzo: Powerpoint Design Ideas</vt:lpstr>
      <vt:lpstr>Windows Sandbox is a new lightweight desktop environment tailored for safely running applications in isolation.</vt:lpstr>
      <vt:lpstr>How to get going</vt:lpstr>
      <vt:lpstr>How to get going (2)</vt:lpstr>
      <vt:lpstr>Inside the Sandbox</vt:lpstr>
      <vt:lpstr>What else is there to know?</vt:lpstr>
      <vt:lpstr>Folder Mapping from Host to Sandbox</vt:lpstr>
      <vt:lpstr>What else is there to know?</vt:lpstr>
      <vt:lpstr>Windows Sandbox Editor</vt:lpstr>
      <vt:lpstr>Run Windows Sandbox with DBeaver</vt:lpstr>
      <vt:lpstr>Run Windows Sandbox with DBeaver</vt:lpstr>
      <vt:lpstr>Other WSB configurations</vt:lpstr>
      <vt:lpstr>Folding@Home in  Windows Sandbox</vt:lpstr>
      <vt:lpstr>Thank you for your attention  We hope this was useful  </vt:lpstr>
      <vt:lpstr>Some candidate topics for Code Café</vt:lpstr>
      <vt:lpstr>ISDb:  International Session|Seminar Database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Café Online    DBeaver DirectPoll Devoxx Windows Sandbox</dc:title>
  <dc:creator>Lucas Jellema</dc:creator>
  <cp:lastModifiedBy>Lucas Jellema</cp:lastModifiedBy>
  <cp:revision>24</cp:revision>
  <dcterms:created xsi:type="dcterms:W3CDTF">2020-05-02T08:59:01Z</dcterms:created>
  <dcterms:modified xsi:type="dcterms:W3CDTF">2020-05-04T11:33:59Z</dcterms:modified>
</cp:coreProperties>
</file>